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9" r:id="rId2"/>
  </p:sldMasterIdLst>
  <p:notesMasterIdLst>
    <p:notesMasterId r:id="rId15"/>
  </p:notesMasterIdLst>
  <p:sldIdLst>
    <p:sldId id="513" r:id="rId3"/>
    <p:sldId id="342" r:id="rId4"/>
    <p:sldId id="500" r:id="rId5"/>
    <p:sldId id="497" r:id="rId6"/>
    <p:sldId id="484" r:id="rId7"/>
    <p:sldId id="374" r:id="rId8"/>
    <p:sldId id="357" r:id="rId9"/>
    <p:sldId id="417" r:id="rId10"/>
    <p:sldId id="498" r:id="rId11"/>
    <p:sldId id="499" r:id="rId12"/>
    <p:sldId id="514" r:id="rId13"/>
    <p:sldId id="469" r:id="rId14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1pPr>
    <a:lvl2pPr marL="0" marR="0" indent="4572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2pPr>
    <a:lvl3pPr marL="0" marR="0" indent="9144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3pPr>
    <a:lvl4pPr marL="0" marR="0" indent="13716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4pPr>
    <a:lvl5pPr marL="0" marR="0" indent="18288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5pPr>
    <a:lvl6pPr marL="0" marR="0" indent="22860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6pPr>
    <a:lvl7pPr marL="0" marR="0" indent="27432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7pPr>
    <a:lvl8pPr marL="0" marR="0" indent="32004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8pPr>
    <a:lvl9pPr marL="0" marR="0" indent="3657600" algn="l" defTabSz="1828708" rtl="0" fontAlgn="auto" latinLnBrk="0" hangingPunct="0">
      <a:lnSpc>
        <a:spcPct val="100000"/>
      </a:lnSpc>
      <a:spcBef>
        <a:spcPts val="8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YS Text Regular"/>
      </a:defRPr>
    </a:lvl9pPr>
  </p:defaultTextStyle>
  <p:extLst>
    <p:ext uri="{EFAFB233-063F-42B5-8137-9DF3F51BA10A}">
      <p15:sldGuideLst xmlns:p15="http://schemas.microsoft.com/office/powerpoint/2012/main">
        <p15:guide id="1" pos="464" userDrawn="1">
          <p15:clr>
            <a:srgbClr val="A4A3A4"/>
          </p15:clr>
        </p15:guide>
        <p15:guide id="3" orient="horz" pos="44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13" pos="14639" userDrawn="1">
          <p15:clr>
            <a:srgbClr val="A4A3A4"/>
          </p15:clr>
        </p15:guide>
        <p15:guide id="16" pos="14026" userDrawn="1">
          <p15:clr>
            <a:srgbClr val="A4A3A4"/>
          </p15:clr>
        </p15:guide>
        <p15:guide id="17" pos="7676" userDrawn="1">
          <p15:clr>
            <a:srgbClr val="A4A3A4"/>
          </p15:clr>
        </p15:guide>
        <p15:guide id="18" orient="horz" pos="8198" userDrawn="1">
          <p15:clr>
            <a:srgbClr val="A4A3A4"/>
          </p15:clr>
        </p15:guide>
        <p15:guide id="19" orient="horz" pos="2075" userDrawn="1">
          <p15:clr>
            <a:srgbClr val="A4A3A4"/>
          </p15:clr>
        </p15:guide>
        <p15:guide id="20" orient="horz" pos="27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а Зайцева" initials="АЗ" lastIdx="1" clrIdx="0">
    <p:extLst>
      <p:ext uri="{19B8F6BF-5375-455C-9EA6-DF929625EA0E}">
        <p15:presenceInfo xmlns:p15="http://schemas.microsoft.com/office/powerpoint/2012/main" userId="53e7e63201d7b9f8" providerId="Windows Live"/>
      </p:ext>
    </p:extLst>
  </p:cmAuthor>
  <p:cmAuthor id="2" name="Егор Пляцевой" initials="ЕП" lastIdx="9" clrIdx="1">
    <p:extLst>
      <p:ext uri="{19B8F6BF-5375-455C-9EA6-DF929625EA0E}">
        <p15:presenceInfo xmlns:p15="http://schemas.microsoft.com/office/powerpoint/2012/main" userId="51a369303a453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0E2"/>
    <a:srgbClr val="FCCD00"/>
    <a:srgbClr val="FED500"/>
    <a:srgbClr val="FFFFFF"/>
    <a:srgbClr val="CAD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70717"/>
        </a:fontRef>
        <a:srgbClr val="070717"/>
      </a:tcTxStyle>
      <a:tcStyle>
        <a:tcBdr>
          <a:left>
            <a:ln w="6350" cap="flat">
              <a:solidFill>
                <a:srgbClr val="070717"/>
              </a:solidFill>
              <a:prstDash val="solid"/>
              <a:miter lim="800000"/>
            </a:ln>
          </a:left>
          <a:right>
            <a:ln w="6350" cap="flat">
              <a:solidFill>
                <a:srgbClr val="070717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0717"/>
              </a:solidFill>
              <a:prstDash val="solid"/>
              <a:round/>
            </a:ln>
          </a:top>
          <a:bottom>
            <a:ln w="6350" cap="flat">
              <a:solidFill>
                <a:srgbClr val="070717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070717"/>
              </a:solidFill>
              <a:prstDash val="solid"/>
              <a:miter lim="800000"/>
            </a:ln>
          </a:top>
          <a:bottom>
            <a:ln w="6350" cap="flat">
              <a:solidFill>
                <a:srgbClr val="070717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0717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FF4"/>
          </a:solidFill>
        </a:fill>
      </a:tcStyle>
    </a:wholeTbl>
    <a:band2H>
      <a:tcTxStyle/>
      <a:tcStyle>
        <a:tcBdr/>
        <a:fill>
          <a:solidFill>
            <a:srgbClr val="E9E8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CDCB"/>
          </a:solidFill>
        </a:fill>
      </a:tcStyle>
    </a:wholeTbl>
    <a:band2H>
      <a:tcTxStyle/>
      <a:tcStyle>
        <a:tcBdr/>
        <a:fill>
          <a:solidFill>
            <a:srgbClr val="FE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ECF1"/>
          </a:solidFill>
        </a:fill>
      </a:tcStyle>
    </a:wholeTbl>
    <a:band2H>
      <a:tcTxStyle/>
      <a:tcStyle>
        <a:tcBdr/>
        <a:fill>
          <a:solidFill>
            <a:srgbClr val="F1F6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ECCDA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ECCDA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ECCDA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0717"/>
              </a:solidFill>
              <a:prstDash val="solid"/>
              <a:round/>
            </a:ln>
          </a:top>
          <a:bottom>
            <a:ln w="25400" cap="flat">
              <a:solidFill>
                <a:srgbClr val="07071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17"/>
              </a:solidFill>
              <a:prstDash val="solid"/>
              <a:round/>
            </a:ln>
          </a:top>
          <a:bottom>
            <a:ln w="25400" cap="flat">
              <a:solidFill>
                <a:srgbClr val="07071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0717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0717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0717"/>
          </a:solidFill>
        </a:fill>
      </a:tcStyle>
    </a:firstRow>
  </a:tblStyle>
  <a:tblStyle styleId="{8F44A2F1-9E1F-4B54-A3A2-5F16C0AD49E2}" styleName="">
    <a:tblBg/>
    <a:wholeTb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70717"/>
        </a:fontRef>
        <a:srgbClr val="07071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89764" autoAdjust="0"/>
  </p:normalViewPr>
  <p:slideViewPr>
    <p:cSldViewPr snapToGrid="0" snapToObjects="1">
      <p:cViewPr varScale="1">
        <p:scale>
          <a:sx n="42" d="100"/>
          <a:sy n="42" d="100"/>
        </p:scale>
        <p:origin x="605" y="77"/>
      </p:cViewPr>
      <p:guideLst>
        <p:guide pos="464"/>
        <p:guide orient="horz" pos="442"/>
        <p:guide pos="895"/>
        <p:guide pos="14639"/>
        <p:guide pos="14026"/>
        <p:guide pos="7676"/>
        <p:guide orient="horz" pos="8198"/>
        <p:guide orient="horz" pos="2075"/>
        <p:guide orient="horz" pos="2755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708" latinLnBrk="0">
      <a:defRPr sz="2400">
        <a:latin typeface="+mn-lt"/>
        <a:ea typeface="+mn-ea"/>
        <a:cs typeface="+mn-cs"/>
        <a:sym typeface="YS Text Regular"/>
      </a:defRPr>
    </a:lvl1pPr>
    <a:lvl2pPr indent="228600" defTabSz="1828708" latinLnBrk="0">
      <a:defRPr sz="2400">
        <a:latin typeface="+mn-lt"/>
        <a:ea typeface="+mn-ea"/>
        <a:cs typeface="+mn-cs"/>
        <a:sym typeface="YS Text Regular"/>
      </a:defRPr>
    </a:lvl2pPr>
    <a:lvl3pPr indent="457200" defTabSz="1828708" latinLnBrk="0">
      <a:defRPr sz="2400">
        <a:latin typeface="+mn-lt"/>
        <a:ea typeface="+mn-ea"/>
        <a:cs typeface="+mn-cs"/>
        <a:sym typeface="YS Text Regular"/>
      </a:defRPr>
    </a:lvl3pPr>
    <a:lvl4pPr indent="685800" defTabSz="1828708" latinLnBrk="0">
      <a:defRPr sz="2400">
        <a:latin typeface="+mn-lt"/>
        <a:ea typeface="+mn-ea"/>
        <a:cs typeface="+mn-cs"/>
        <a:sym typeface="YS Text Regular"/>
      </a:defRPr>
    </a:lvl4pPr>
    <a:lvl5pPr indent="914400" defTabSz="1828708" latinLnBrk="0">
      <a:defRPr sz="2400">
        <a:latin typeface="+mn-lt"/>
        <a:ea typeface="+mn-ea"/>
        <a:cs typeface="+mn-cs"/>
        <a:sym typeface="YS Text Regular"/>
      </a:defRPr>
    </a:lvl5pPr>
    <a:lvl6pPr indent="1143000" defTabSz="1828708" latinLnBrk="0">
      <a:defRPr sz="2400">
        <a:latin typeface="+mn-lt"/>
        <a:ea typeface="+mn-ea"/>
        <a:cs typeface="+mn-cs"/>
        <a:sym typeface="YS Text Regular"/>
      </a:defRPr>
    </a:lvl6pPr>
    <a:lvl7pPr indent="1371600" defTabSz="1828708" latinLnBrk="0">
      <a:defRPr sz="2400">
        <a:latin typeface="+mn-lt"/>
        <a:ea typeface="+mn-ea"/>
        <a:cs typeface="+mn-cs"/>
        <a:sym typeface="YS Text Regular"/>
      </a:defRPr>
    </a:lvl7pPr>
    <a:lvl8pPr indent="1600200" defTabSz="1828708" latinLnBrk="0">
      <a:defRPr sz="2400">
        <a:latin typeface="+mn-lt"/>
        <a:ea typeface="+mn-ea"/>
        <a:cs typeface="+mn-cs"/>
        <a:sym typeface="YS Text Regular"/>
      </a:defRPr>
    </a:lvl8pPr>
    <a:lvl9pPr indent="1828800" defTabSz="1828708" latinLnBrk="0">
      <a:defRPr sz="2400">
        <a:latin typeface="+mn-lt"/>
        <a:ea typeface="+mn-ea"/>
        <a:cs typeface="+mn-cs"/>
        <a:sym typeface="YS Text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d25b4e6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d25b4e6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MAE(\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mathbf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{y}, \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mathbf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{\hat{y}}) = \|\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mathbf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{y} - \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mathbf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{\hat{y}}\|_1 = \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sum_i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 |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y_i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 - \hat{y}_</a:t>
            </a:r>
            <a:r>
              <a:rPr lang="en-US" sz="2400" dirty="0" err="1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400" dirty="0">
                <a:solidFill>
                  <a:srgbClr val="1E1E1F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22416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91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лючевой текст L с буллетам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7226" y="13010757"/>
            <a:ext cx="439421" cy="4470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9" name="Ключевой текст с буллитами"/>
          <p:cNvSpPr txBox="1">
            <a:spLocks noGrp="1"/>
          </p:cNvSpPr>
          <p:nvPr>
            <p:ph type="body" sz="quarter" idx="21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Ключевой текст с буллитами</a:t>
            </a:r>
          </a:p>
        </p:txBody>
      </p:sp>
      <p:sp>
        <p:nvSpPr>
          <p:cNvPr id="280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6299999" y="4341000"/>
            <a:ext cx="11788149" cy="4754358"/>
          </a:xfrm>
          <a:prstGeom prst="rect">
            <a:avLst/>
          </a:prstGeom>
        </p:spPr>
        <p:txBody>
          <a:bodyPr>
            <a:noAutofit/>
          </a:bodyPr>
          <a:lstStyle>
            <a:lvl1pPr marL="561473" indent="-561473">
              <a:spcBef>
                <a:spcPts val="0"/>
              </a:spcBef>
              <a:buSzPct val="100000"/>
              <a:buChar char="•"/>
              <a:defRPr sz="5600">
                <a:solidFill>
                  <a:srgbClr val="070717"/>
                </a:solidFill>
                <a:latin typeface="YS Text Medium"/>
                <a:ea typeface="YS Text Medium"/>
                <a:cs typeface="YS Text Medium"/>
                <a:sym typeface="YS Text Medium"/>
              </a:defRPr>
            </a:lvl1pPr>
          </a:lstStyle>
          <a:p>
            <a:r>
              <a:t>Образец текста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 в 1 колонк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9" name="Заголовок H2"/>
          <p:cNvSpPr txBox="1">
            <a:spLocks noGrp="1"/>
          </p:cNvSpPr>
          <p:nvPr>
            <p:ph type="body" sz="quarter" idx="21"/>
          </p:nvPr>
        </p:nvSpPr>
        <p:spPr>
          <a:xfrm>
            <a:off x="740999" y="3248299"/>
            <a:ext cx="11799318" cy="60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46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Заголовок H2</a:t>
            </a:r>
          </a:p>
        </p:txBody>
      </p:sp>
      <p:sp>
        <p:nvSpPr>
          <p:cNvPr id="200" name="Text Placeholder 3"/>
          <p:cNvSpPr>
            <a:spLocks noGrp="1"/>
          </p:cNvSpPr>
          <p:nvPr>
            <p:ph type="body" sz="half" idx="22"/>
          </p:nvPr>
        </p:nvSpPr>
        <p:spPr>
          <a:xfrm>
            <a:off x="741000" y="4308600"/>
            <a:ext cx="10033001" cy="7620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201" name="Текст в одну колонку"/>
          <p:cNvSpPr txBox="1">
            <a:spLocks noGrp="1"/>
          </p:cNvSpPr>
          <p:nvPr>
            <p:ph type="body" sz="quarter" idx="23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Текст в одну колонку</a:t>
            </a:r>
          </a:p>
        </p:txBody>
      </p:sp>
    </p:spTree>
    <p:extLst>
      <p:ext uri="{BB962C8B-B14F-4D97-AF65-F5344CB8AC3E}">
        <p14:creationId xmlns:p14="http://schemas.microsoft.com/office/powerpoint/2010/main" val="269421481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лючевой текст 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7226" y="13010757"/>
            <a:ext cx="439421" cy="4470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1" name="Ключевой текст"/>
          <p:cNvSpPr txBox="1">
            <a:spLocks noGrp="1"/>
          </p:cNvSpPr>
          <p:nvPr>
            <p:ph type="body" sz="quarter" idx="21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Ключевой текст</a:t>
            </a:r>
          </a:p>
        </p:txBody>
      </p:sp>
      <p:sp>
        <p:nvSpPr>
          <p:cNvPr id="262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6299999" y="4341000"/>
            <a:ext cx="11788149" cy="4754358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defRPr sz="5600">
                <a:solidFill>
                  <a:srgbClr val="070717"/>
                </a:solidFill>
                <a:latin typeface="YS Text Medium"/>
                <a:ea typeface="YS Text Medium"/>
                <a:cs typeface="YS Text Medium"/>
                <a:sym typeface="YS Text Medium"/>
              </a:defRPr>
            </a:lvl1pPr>
          </a:lstStyle>
          <a:p>
            <a: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1076315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лючевой текст L с буллетам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7226" y="13010757"/>
            <a:ext cx="439421" cy="4470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9" name="Ключевой текст с буллитами"/>
          <p:cNvSpPr txBox="1">
            <a:spLocks noGrp="1"/>
          </p:cNvSpPr>
          <p:nvPr>
            <p:ph type="body" sz="quarter" idx="21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Ключевой текст с буллитами</a:t>
            </a:r>
          </a:p>
        </p:txBody>
      </p:sp>
      <p:sp>
        <p:nvSpPr>
          <p:cNvPr id="280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6299999" y="4341000"/>
            <a:ext cx="11788149" cy="4754358"/>
          </a:xfrm>
          <a:prstGeom prst="rect">
            <a:avLst/>
          </a:prstGeom>
        </p:spPr>
        <p:txBody>
          <a:bodyPr>
            <a:noAutofit/>
          </a:bodyPr>
          <a:lstStyle>
            <a:lvl1pPr marL="561473" indent="-561473">
              <a:spcBef>
                <a:spcPts val="0"/>
              </a:spcBef>
              <a:buSzPct val="100000"/>
              <a:buChar char="•"/>
              <a:defRPr sz="5600">
                <a:solidFill>
                  <a:srgbClr val="070717"/>
                </a:solidFill>
                <a:latin typeface="YS Text Medium"/>
                <a:ea typeface="YS Text Medium"/>
                <a:cs typeface="YS Text Medium"/>
                <a:sym typeface="YS Text Medium"/>
              </a:defRPr>
            </a:lvl1pPr>
          </a:lstStyle>
          <a:p>
            <a: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7233259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Ключевой текст L с булле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7226" y="13010757"/>
            <a:ext cx="439421" cy="447041"/>
          </a:xfrm>
          <a:prstGeom prst="rect">
            <a:avLst/>
          </a:prstGeom>
        </p:spPr>
        <p:txBody>
          <a:bodyPr/>
          <a:lstStyle>
            <a:lvl1pPr defTabSz="1828708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8" name="Ключевой текст с буллитами"/>
          <p:cNvSpPr txBox="1">
            <a:spLocks noGrp="1"/>
          </p:cNvSpPr>
          <p:nvPr>
            <p:ph type="body" sz="quarter" idx="21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Ключевой текст с буллитами</a:t>
            </a:r>
          </a:p>
        </p:txBody>
      </p:sp>
      <p:sp>
        <p:nvSpPr>
          <p:cNvPr id="289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6299999" y="4341000"/>
            <a:ext cx="11788149" cy="4754358"/>
          </a:xfrm>
          <a:prstGeom prst="rect">
            <a:avLst/>
          </a:prstGeom>
        </p:spPr>
        <p:txBody>
          <a:bodyPr>
            <a:noAutofit/>
          </a:bodyPr>
          <a:lstStyle>
            <a:lvl1pPr marL="561473" indent="-561473">
              <a:spcBef>
                <a:spcPts val="0"/>
              </a:spcBef>
              <a:buSzPct val="100000"/>
              <a:buChar char="•"/>
              <a:defRPr sz="5600">
                <a:solidFill>
                  <a:srgbClr val="FFFFFF"/>
                </a:solidFill>
                <a:latin typeface="YS Text Medium"/>
                <a:ea typeface="YS Text Medium"/>
                <a:cs typeface="YS Text Medium"/>
                <a:sym typeface="YS Text Medium"/>
              </a:defRPr>
            </a:lvl1pPr>
          </a:lstStyle>
          <a:p>
            <a: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901980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на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263201AA-5CFE-1E4E-8ABE-43C5A27CFA41}"/>
              </a:ext>
            </a:extLst>
          </p:cNvPr>
          <p:cNvSpPr/>
          <p:nvPr userDrawn="1"/>
        </p:nvSpPr>
        <p:spPr>
          <a:xfrm>
            <a:off x="-1" y="-1"/>
            <a:ext cx="24382414" cy="2713322"/>
          </a:xfrm>
          <a:prstGeom prst="rect">
            <a:avLst/>
          </a:prstGeom>
          <a:solidFill>
            <a:srgbClr val="FFFFFF"/>
          </a:solidFill>
          <a:ln w="12700">
            <a:solidFill>
              <a:srgbClr val="413AA5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600"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pPr>
            <a:endParaRPr/>
          </a:p>
        </p:txBody>
      </p:sp>
      <p:sp>
        <p:nvSpPr>
          <p:cNvPr id="412" name="Picture Placeholder 2"/>
          <p:cNvSpPr>
            <a:spLocks noGrp="1"/>
          </p:cNvSpPr>
          <p:nvPr>
            <p:ph type="pic" idx="21"/>
          </p:nvPr>
        </p:nvSpPr>
        <p:spPr>
          <a:xfrm>
            <a:off x="0" y="1"/>
            <a:ext cx="24382413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3" name="Фото на слайд"/>
          <p:cNvSpPr txBox="1">
            <a:spLocks noGrp="1"/>
          </p:cNvSpPr>
          <p:nvPr>
            <p:ph type="body" sz="quarter" idx="22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  <p:extLst>
      <p:ext uri="{BB962C8B-B14F-4D97-AF65-F5344CB8AC3E}">
        <p14:creationId xmlns:p14="http://schemas.microsoft.com/office/powerpoint/2010/main" val="2888690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Фото на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icture Placeholder 2"/>
          <p:cNvSpPr>
            <a:spLocks noGrp="1"/>
          </p:cNvSpPr>
          <p:nvPr>
            <p:ph type="pic" idx="21"/>
          </p:nvPr>
        </p:nvSpPr>
        <p:spPr>
          <a:xfrm>
            <a:off x="0" y="1"/>
            <a:ext cx="24382413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2" name="Rectangle 10"/>
          <p:cNvSpPr/>
          <p:nvPr/>
        </p:nvSpPr>
        <p:spPr>
          <a:xfrm>
            <a:off x="-1" y="-1"/>
            <a:ext cx="24382414" cy="2717801"/>
          </a:xfrm>
          <a:prstGeom prst="rect">
            <a:avLst/>
          </a:prstGeom>
          <a:solidFill>
            <a:srgbClr val="070717"/>
          </a:solidFill>
          <a:ln w="12700">
            <a:solidFill>
              <a:srgbClr val="413AA5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600"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pPr>
            <a:endParaRPr/>
          </a:p>
        </p:txBody>
      </p:sp>
      <p:sp>
        <p:nvSpPr>
          <p:cNvPr id="423" name="Фото на слайд"/>
          <p:cNvSpPr txBox="1">
            <a:spLocks noGrp="1"/>
          </p:cNvSpPr>
          <p:nvPr>
            <p:ph type="body" sz="quarter" idx="22"/>
          </p:nvPr>
        </p:nvSpPr>
        <p:spPr>
          <a:xfrm>
            <a:off x="740999" y="740999"/>
            <a:ext cx="22914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  <p:extLst>
      <p:ext uri="{BB962C8B-B14F-4D97-AF65-F5344CB8AC3E}">
        <p14:creationId xmlns:p14="http://schemas.microsoft.com/office/powerpoint/2010/main" val="177521511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слайд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icture Placeholder 2"/>
          <p:cNvSpPr>
            <a:spLocks noGrp="1"/>
          </p:cNvSpPr>
          <p:nvPr>
            <p:ph type="pic" idx="21"/>
          </p:nvPr>
        </p:nvSpPr>
        <p:spPr>
          <a:xfrm>
            <a:off x="-1" y="0"/>
            <a:ext cx="13716001" cy="137159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2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14728789" y="8511771"/>
            <a:ext cx="8285872" cy="40856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433" name="Фото на слайд"/>
          <p:cNvSpPr txBox="1">
            <a:spLocks noGrp="1"/>
          </p:cNvSpPr>
          <p:nvPr>
            <p:ph type="body" sz="quarter" idx="23"/>
          </p:nvPr>
        </p:nvSpPr>
        <p:spPr>
          <a:xfrm>
            <a:off x="14730090" y="740999"/>
            <a:ext cx="8651088" cy="5421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  <p:extLst>
      <p:ext uri="{BB962C8B-B14F-4D97-AF65-F5344CB8AC3E}">
        <p14:creationId xmlns:p14="http://schemas.microsoft.com/office/powerpoint/2010/main" val="65644209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Фото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icture Placeholder 2"/>
          <p:cNvSpPr>
            <a:spLocks noGrp="1"/>
          </p:cNvSpPr>
          <p:nvPr>
            <p:ph type="pic" idx="21"/>
          </p:nvPr>
        </p:nvSpPr>
        <p:spPr>
          <a:xfrm>
            <a:off x="-1" y="0"/>
            <a:ext cx="13716001" cy="137159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2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14728789" y="8511771"/>
            <a:ext cx="8285872" cy="408562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Образец текста</a:t>
            </a:r>
          </a:p>
        </p:txBody>
      </p:sp>
      <p:sp>
        <p:nvSpPr>
          <p:cNvPr id="443" name="Фото на слайд"/>
          <p:cNvSpPr txBox="1">
            <a:spLocks noGrp="1"/>
          </p:cNvSpPr>
          <p:nvPr>
            <p:ph type="body" sz="quarter" idx="23"/>
          </p:nvPr>
        </p:nvSpPr>
        <p:spPr>
          <a:xfrm>
            <a:off x="14730090" y="740999"/>
            <a:ext cx="8651088" cy="5421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  <p:extLst>
      <p:ext uri="{BB962C8B-B14F-4D97-AF65-F5344CB8AC3E}">
        <p14:creationId xmlns:p14="http://schemas.microsoft.com/office/powerpoint/2010/main" val="226552285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одержа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34691" y="3131772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5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34691" y="5110209"/>
            <a:ext cx="1610041" cy="12311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6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34691" y="7088644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7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734691" y="9067079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8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10889574" y="9067079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9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10889574" y="7088644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0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0889574" y="5110209"/>
            <a:ext cx="1610041" cy="12311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1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889574" y="3131772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2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460647" y="3131772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dirty="0" err="1"/>
              <a:t>Образец</a:t>
            </a:r>
            <a:r>
              <a:rPr dirty="0"/>
              <a:t> </a:t>
            </a:r>
            <a:r>
              <a:rPr dirty="0" err="1"/>
              <a:t>текста</a:t>
            </a:r>
            <a:endParaRPr dirty="0"/>
          </a:p>
        </p:txBody>
      </p:sp>
      <p:sp>
        <p:nvSpPr>
          <p:cNvPr id="67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460647" y="511020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4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460647" y="7088644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5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2460647" y="906707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6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12594265" y="906707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7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12594265" y="7088644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8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2594265" y="511020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9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12615529" y="3131772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80" name="Содержание"/>
          <p:cNvSpPr txBox="1">
            <a:spLocks noGrp="1"/>
          </p:cNvSpPr>
          <p:nvPr>
            <p:ph type="body" sz="quarter" idx="37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1351793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онцовк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Текст 3"/>
          <p:cNvSpPr>
            <a:spLocks noGrp="1"/>
          </p:cNvSpPr>
          <p:nvPr>
            <p:ph type="body" sz="quarter" idx="21"/>
          </p:nvPr>
        </p:nvSpPr>
        <p:spPr>
          <a:xfrm>
            <a:off x="736600" y="12194568"/>
            <a:ext cx="9864798" cy="82007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712" name="Конец презентации"/>
          <p:cNvSpPr txBox="1">
            <a:spLocks noGrp="1"/>
          </p:cNvSpPr>
          <p:nvPr>
            <p:ph type="body" sz="quarter" idx="22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Конец презентации</a:t>
            </a:r>
          </a:p>
        </p:txBody>
      </p:sp>
      <p:sp>
        <p:nvSpPr>
          <p:cNvPr id="713" name="Текст 3"/>
          <p:cNvSpPr>
            <a:spLocks noGrp="1"/>
          </p:cNvSpPr>
          <p:nvPr>
            <p:ph type="body" sz="quarter" idx="23"/>
          </p:nvPr>
        </p:nvSpPr>
        <p:spPr>
          <a:xfrm>
            <a:off x="12698459" y="12190767"/>
            <a:ext cx="5400002" cy="82767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714" name="Текст 3"/>
          <p:cNvSpPr>
            <a:spLocks noGrp="1"/>
          </p:cNvSpPr>
          <p:nvPr>
            <p:ph type="body" sz="quarter" idx="24"/>
          </p:nvPr>
        </p:nvSpPr>
        <p:spPr>
          <a:xfrm>
            <a:off x="18581600" y="12190767"/>
            <a:ext cx="5400001" cy="827676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821506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лючевой текст L с булле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7226" y="13010757"/>
            <a:ext cx="439421" cy="447041"/>
          </a:xfrm>
          <a:prstGeom prst="rect">
            <a:avLst/>
          </a:prstGeom>
        </p:spPr>
        <p:txBody>
          <a:bodyPr/>
          <a:lstStyle>
            <a:lvl1pPr defTabSz="1828708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8" name="Ключевой текст с буллитами"/>
          <p:cNvSpPr txBox="1">
            <a:spLocks noGrp="1"/>
          </p:cNvSpPr>
          <p:nvPr>
            <p:ph type="body" sz="quarter" idx="21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Ключевой текст с буллитами</a:t>
            </a:r>
          </a:p>
        </p:txBody>
      </p:sp>
      <p:sp>
        <p:nvSpPr>
          <p:cNvPr id="289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6299999" y="4341000"/>
            <a:ext cx="11788149" cy="4754358"/>
          </a:xfrm>
          <a:prstGeom prst="rect">
            <a:avLst/>
          </a:prstGeom>
        </p:spPr>
        <p:txBody>
          <a:bodyPr>
            <a:noAutofit/>
          </a:bodyPr>
          <a:lstStyle>
            <a:lvl1pPr marL="561473" indent="-561473">
              <a:spcBef>
                <a:spcPts val="0"/>
              </a:spcBef>
              <a:buSzPct val="100000"/>
              <a:buChar char="•"/>
              <a:defRPr sz="5600">
                <a:solidFill>
                  <a:srgbClr val="FFFFFF"/>
                </a:solidFill>
                <a:latin typeface="YS Text Medium"/>
                <a:ea typeface="YS Text Medium"/>
                <a:cs typeface="YS Text Medium"/>
                <a:sym typeface="YS Text Medium"/>
              </a:defRPr>
            </a:lvl1pPr>
          </a:lstStyle>
          <a:p>
            <a:r>
              <a:t>Образец текста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tle 1 B.png" descr="Title 1 B.png"/>
          <p:cNvPicPr>
            <a:picLocks noChangeAspect="1"/>
          </p:cNvPicPr>
          <p:nvPr/>
        </p:nvPicPr>
        <p:blipFill>
          <a:blip r:embed="rId2"/>
          <a:srcRect l="67" r="67"/>
          <a:stretch>
            <a:fillRect/>
          </a:stretch>
        </p:blipFill>
        <p:spPr>
          <a:xfrm>
            <a:off x="14941683" y="5476114"/>
            <a:ext cx="9369426" cy="781388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"/>
          <p:cNvSpPr txBox="1">
            <a:spLocks noGrp="1"/>
          </p:cNvSpPr>
          <p:nvPr>
            <p:ph type="body" sz="quarter" idx="21"/>
          </p:nvPr>
        </p:nvSpPr>
        <p:spPr>
          <a:xfrm>
            <a:off x="740999" y="10893772"/>
            <a:ext cx="15879485" cy="205740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marL="457176" indent="-457176">
              <a:defRPr sz="6600"/>
            </a:pPr>
            <a:r>
              <a:t>Константин Константинопольский</a:t>
            </a:r>
            <a:endParaRPr sz="3200"/>
          </a:p>
          <a:p>
            <a:pPr marL="457176" indent="-457176">
              <a:defRPr sz="6600"/>
            </a:pPr>
            <a:r>
              <a:t>Технический директор</a:t>
            </a:r>
          </a:p>
        </p:txBody>
      </p:sp>
      <p:sp>
        <p:nvSpPr>
          <p:cNvPr id="15" name="Заголовок презентации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40999" y="740999"/>
            <a:ext cx="11880001" cy="2846037"/>
          </a:xfrm>
          <a:prstGeom prst="rect">
            <a:avLst/>
          </a:prstGeom>
        </p:spPr>
        <p:txBody>
          <a:bodyPr>
            <a:noAutofit/>
          </a:bodyPr>
          <a:lstStyle>
            <a:lvl1pPr defTabSz="1682412">
              <a:lnSpc>
                <a:spcPct val="80000"/>
              </a:lnSpc>
              <a:spcBef>
                <a:spcPts val="0"/>
              </a:spcBef>
              <a:defRPr sz="1058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3E0CDC-E1C2-492E-96B0-4B4C85264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94924" y="775720"/>
            <a:ext cx="8222681" cy="7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13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на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263201AA-5CFE-1E4E-8ABE-43C5A27CFA41}"/>
              </a:ext>
            </a:extLst>
          </p:cNvPr>
          <p:cNvSpPr/>
          <p:nvPr userDrawn="1"/>
        </p:nvSpPr>
        <p:spPr>
          <a:xfrm>
            <a:off x="-1" y="-1"/>
            <a:ext cx="24382414" cy="2713322"/>
          </a:xfrm>
          <a:prstGeom prst="rect">
            <a:avLst/>
          </a:prstGeom>
          <a:solidFill>
            <a:srgbClr val="FFFFFF"/>
          </a:solidFill>
          <a:ln w="12700">
            <a:solidFill>
              <a:srgbClr val="413AA5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600"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pPr>
            <a:endParaRPr/>
          </a:p>
        </p:txBody>
      </p:sp>
      <p:sp>
        <p:nvSpPr>
          <p:cNvPr id="412" name="Picture Placeholder 2"/>
          <p:cNvSpPr>
            <a:spLocks noGrp="1"/>
          </p:cNvSpPr>
          <p:nvPr>
            <p:ph type="pic" idx="21"/>
          </p:nvPr>
        </p:nvSpPr>
        <p:spPr>
          <a:xfrm>
            <a:off x="0" y="1"/>
            <a:ext cx="24382413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3" name="Фото на слайд"/>
          <p:cNvSpPr txBox="1">
            <a:spLocks noGrp="1"/>
          </p:cNvSpPr>
          <p:nvPr>
            <p:ph type="body" sz="quarter" idx="22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на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icture Placeholder 2"/>
          <p:cNvSpPr>
            <a:spLocks noGrp="1"/>
          </p:cNvSpPr>
          <p:nvPr>
            <p:ph type="pic" idx="21"/>
          </p:nvPr>
        </p:nvSpPr>
        <p:spPr>
          <a:xfrm>
            <a:off x="0" y="1"/>
            <a:ext cx="24382413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2" name="Rectangle 10"/>
          <p:cNvSpPr/>
          <p:nvPr/>
        </p:nvSpPr>
        <p:spPr>
          <a:xfrm>
            <a:off x="-1" y="-1"/>
            <a:ext cx="24382414" cy="2717801"/>
          </a:xfrm>
          <a:prstGeom prst="rect">
            <a:avLst/>
          </a:prstGeom>
          <a:solidFill>
            <a:srgbClr val="070717"/>
          </a:solidFill>
          <a:ln w="12700">
            <a:solidFill>
              <a:srgbClr val="413AA5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90000"/>
              </a:lnSpc>
              <a:defRPr sz="4600">
                <a:solidFill>
                  <a:srgbClr val="FFFFFF"/>
                </a:solidFill>
                <a:latin typeface="+mj-lt"/>
                <a:ea typeface="+mj-ea"/>
                <a:cs typeface="+mj-cs"/>
                <a:sym typeface="YS Text Bold"/>
              </a:defRPr>
            </a:pPr>
            <a:endParaRPr/>
          </a:p>
        </p:txBody>
      </p:sp>
      <p:sp>
        <p:nvSpPr>
          <p:cNvPr id="423" name="Фото на слайд"/>
          <p:cNvSpPr txBox="1">
            <a:spLocks noGrp="1"/>
          </p:cNvSpPr>
          <p:nvPr>
            <p:ph type="body" sz="quarter" idx="22"/>
          </p:nvPr>
        </p:nvSpPr>
        <p:spPr>
          <a:xfrm>
            <a:off x="740999" y="740999"/>
            <a:ext cx="22914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слайд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icture Placeholder 2"/>
          <p:cNvSpPr>
            <a:spLocks noGrp="1"/>
          </p:cNvSpPr>
          <p:nvPr>
            <p:ph type="pic" idx="21"/>
          </p:nvPr>
        </p:nvSpPr>
        <p:spPr>
          <a:xfrm>
            <a:off x="-1" y="0"/>
            <a:ext cx="13716001" cy="137159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2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14728789" y="8511771"/>
            <a:ext cx="8285872" cy="40856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433" name="Фото на слайд"/>
          <p:cNvSpPr txBox="1">
            <a:spLocks noGrp="1"/>
          </p:cNvSpPr>
          <p:nvPr>
            <p:ph type="body" sz="quarter" idx="23"/>
          </p:nvPr>
        </p:nvSpPr>
        <p:spPr>
          <a:xfrm>
            <a:off x="14730090" y="740999"/>
            <a:ext cx="8651088" cy="5421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icture Placeholder 2"/>
          <p:cNvSpPr>
            <a:spLocks noGrp="1"/>
          </p:cNvSpPr>
          <p:nvPr>
            <p:ph type="pic" idx="21"/>
          </p:nvPr>
        </p:nvSpPr>
        <p:spPr>
          <a:xfrm>
            <a:off x="-1" y="0"/>
            <a:ext cx="13716001" cy="137159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2" name="Образец текста"/>
          <p:cNvSpPr txBox="1">
            <a:spLocks noGrp="1"/>
          </p:cNvSpPr>
          <p:nvPr>
            <p:ph type="body" sz="quarter" idx="22"/>
          </p:nvPr>
        </p:nvSpPr>
        <p:spPr>
          <a:xfrm>
            <a:off x="14728789" y="8511771"/>
            <a:ext cx="8285872" cy="408562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Образец текста</a:t>
            </a:r>
          </a:p>
        </p:txBody>
      </p:sp>
      <p:sp>
        <p:nvSpPr>
          <p:cNvPr id="443" name="Фото на слайд"/>
          <p:cNvSpPr txBox="1">
            <a:spLocks noGrp="1"/>
          </p:cNvSpPr>
          <p:nvPr>
            <p:ph type="body" sz="quarter" idx="23"/>
          </p:nvPr>
        </p:nvSpPr>
        <p:spPr>
          <a:xfrm>
            <a:off x="14730090" y="740999"/>
            <a:ext cx="8651088" cy="5421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solidFill>
                  <a:schemeClr val="accent2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Фото на слайд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Содержа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34691" y="3131772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5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34691" y="5110209"/>
            <a:ext cx="1610041" cy="12311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6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734691" y="7088644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7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734691" y="9067079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8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10889574" y="9067079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69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10889574" y="7088644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0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10889574" y="5110209"/>
            <a:ext cx="1610041" cy="123110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1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10889574" y="3131772"/>
            <a:ext cx="1610041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8000" spc="-20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#</a:t>
            </a:r>
          </a:p>
        </p:txBody>
      </p:sp>
      <p:sp>
        <p:nvSpPr>
          <p:cNvPr id="672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2460647" y="3131772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3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2460647" y="511020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4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2460647" y="7088644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5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2460647" y="906707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6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12594265" y="906707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7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12594265" y="7088644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8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12594265" y="5110209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79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12615529" y="3131772"/>
            <a:ext cx="5080001" cy="12700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680" name="Содержание"/>
          <p:cNvSpPr txBox="1">
            <a:spLocks noGrp="1"/>
          </p:cNvSpPr>
          <p:nvPr>
            <p:ph type="body" sz="quarter" idx="37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Содержание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 в 2 колонки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41000" y="3243591"/>
            <a:ext cx="10950507" cy="60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46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Заголовок H2</a:t>
            </a:r>
          </a:p>
        </p:txBody>
      </p:sp>
      <p:sp>
        <p:nvSpPr>
          <p:cNvPr id="22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2185650" y="3243591"/>
            <a:ext cx="10950508" cy="60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46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rPr dirty="0" err="1"/>
              <a:t>Заголовок</a:t>
            </a:r>
            <a:r>
              <a:rPr dirty="0"/>
              <a:t> H2</a:t>
            </a:r>
          </a:p>
        </p:txBody>
      </p:sp>
      <p:sp>
        <p:nvSpPr>
          <p:cNvPr id="221" name="Text Placeholder 3"/>
          <p:cNvSpPr>
            <a:spLocks noGrp="1"/>
          </p:cNvSpPr>
          <p:nvPr>
            <p:ph type="body" sz="half" idx="23"/>
          </p:nvPr>
        </p:nvSpPr>
        <p:spPr>
          <a:xfrm>
            <a:off x="12185650" y="4309838"/>
            <a:ext cx="10033001" cy="7620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222" name="Text Placeholder 3"/>
          <p:cNvSpPr>
            <a:spLocks noGrp="1"/>
          </p:cNvSpPr>
          <p:nvPr>
            <p:ph type="body" sz="half" idx="24"/>
          </p:nvPr>
        </p:nvSpPr>
        <p:spPr>
          <a:xfrm>
            <a:off x="741000" y="4308600"/>
            <a:ext cx="10033001" cy="7620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223" name="Текст в две колонки"/>
          <p:cNvSpPr txBox="1">
            <a:spLocks noGrp="1"/>
          </p:cNvSpPr>
          <p:nvPr>
            <p:ph type="body" sz="quarter" idx="25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Текст в две колонки</a:t>
            </a:r>
          </a:p>
        </p:txBody>
      </p:sp>
    </p:spTree>
    <p:extLst>
      <p:ext uri="{BB962C8B-B14F-4D97-AF65-F5344CB8AC3E}">
        <p14:creationId xmlns:p14="http://schemas.microsoft.com/office/powerpoint/2010/main" val="264641269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 в 1 колонк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9" name="Заголовок H2"/>
          <p:cNvSpPr txBox="1">
            <a:spLocks noGrp="1"/>
          </p:cNvSpPr>
          <p:nvPr>
            <p:ph type="body" sz="quarter" idx="21"/>
          </p:nvPr>
        </p:nvSpPr>
        <p:spPr>
          <a:xfrm>
            <a:off x="740999" y="3248299"/>
            <a:ext cx="11799318" cy="60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46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t>Заголовок H2</a:t>
            </a:r>
          </a:p>
        </p:txBody>
      </p:sp>
      <p:sp>
        <p:nvSpPr>
          <p:cNvPr id="200" name="Text Placeholder 3"/>
          <p:cNvSpPr>
            <a:spLocks noGrp="1"/>
          </p:cNvSpPr>
          <p:nvPr>
            <p:ph type="body" sz="half" idx="22"/>
          </p:nvPr>
        </p:nvSpPr>
        <p:spPr>
          <a:xfrm>
            <a:off x="741000" y="4308600"/>
            <a:ext cx="10033001" cy="7620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Образец текста</a:t>
            </a:r>
          </a:p>
        </p:txBody>
      </p:sp>
      <p:sp>
        <p:nvSpPr>
          <p:cNvPr id="201" name="Текст в одну колонку"/>
          <p:cNvSpPr txBox="1">
            <a:spLocks noGrp="1"/>
          </p:cNvSpPr>
          <p:nvPr>
            <p:ph type="body" sz="quarter" idx="23"/>
          </p:nvPr>
        </p:nvSpPr>
        <p:spPr>
          <a:xfrm>
            <a:off x="740999" y="740999"/>
            <a:ext cx="22860001" cy="1651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8800">
                <a:latin typeface="+mj-lt"/>
                <a:ea typeface="+mj-ea"/>
                <a:cs typeface="+mj-cs"/>
                <a:sym typeface="YS Text Bold"/>
              </a:defRPr>
            </a:lvl1pPr>
          </a:lstStyle>
          <a:p>
            <a:r>
              <a:rPr dirty="0" err="1"/>
              <a:t>Текст</a:t>
            </a:r>
            <a:r>
              <a:rPr dirty="0"/>
              <a:t> в </a:t>
            </a:r>
            <a:r>
              <a:rPr dirty="0" err="1"/>
              <a:t>одну</a:t>
            </a:r>
            <a:r>
              <a:rPr dirty="0"/>
              <a:t> </a:t>
            </a:r>
            <a:r>
              <a:rPr dirty="0" err="1"/>
              <a:t>колонку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6236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59999" y="359999"/>
            <a:ext cx="2291400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457200">
              <a:spcBef>
                <a:spcPts val="0"/>
              </a:spcBef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7" r:id="rId3"/>
    <p:sldLayoutId id="2147483688" r:id="rId4"/>
    <p:sldLayoutId id="2147483689" r:id="rId5"/>
    <p:sldLayoutId id="2147483690" r:id="rId6"/>
    <p:sldLayoutId id="2147483705" r:id="rId7"/>
    <p:sldLayoutId id="2147483706" r:id="rId8"/>
    <p:sldLayoutId id="2147483707" r:id="rId9"/>
  </p:sldLayoutIdLst>
  <p:transition spd="med"/>
  <p:txStyles>
    <p:titleStyle>
      <a:lvl1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1pPr>
      <a:lvl2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2pPr>
      <a:lvl3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3pPr>
      <a:lvl4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4pPr>
      <a:lvl5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5pPr>
      <a:lvl6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6pPr>
      <a:lvl7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7pPr>
      <a:lvl8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8pPr>
      <a:lvl9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9pPr>
    </p:titleStyle>
    <p:bodyStyle>
      <a:lvl1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1pPr>
      <a:lvl2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2pPr>
      <a:lvl3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3pPr>
      <a:lvl4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4pPr>
      <a:lvl5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5pPr>
      <a:lvl6pPr marL="5028948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6pPr>
      <a:lvl7pPr marL="5943303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7pPr>
      <a:lvl8pPr marL="6857657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8pPr>
      <a:lvl9pPr marL="7772010" marR="0" indent="-457176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59999" y="359999"/>
            <a:ext cx="2291400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457200">
              <a:spcBef>
                <a:spcPts val="0"/>
              </a:spcBef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82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spd="med"/>
  <p:txStyles>
    <p:titleStyle>
      <a:lvl1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1pPr>
      <a:lvl2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2pPr>
      <a:lvl3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3pPr>
      <a:lvl4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4pPr>
      <a:lvl5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5pPr>
      <a:lvl6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6pPr>
      <a:lvl7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7pPr>
      <a:lvl8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8pPr>
      <a:lvl9pPr marL="0" marR="0" indent="0" algn="l" defTabSz="1828708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YS Text Bold"/>
        </a:defRPr>
      </a:lvl9pPr>
    </p:titleStyle>
    <p:bodyStyle>
      <a:lvl1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1pPr>
      <a:lvl2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2pPr>
      <a:lvl3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3pPr>
      <a:lvl4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4pPr>
      <a:lvl5pPr marL="0" marR="0" indent="0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5pPr>
      <a:lvl6pPr marL="5028948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6pPr>
      <a:lvl7pPr marL="5943303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7pPr>
      <a:lvl8pPr marL="6857657" marR="0" indent="-457177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8pPr>
      <a:lvl9pPr marL="7772010" marR="0" indent="-457176" algn="l" defTabSz="1828708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YS Text Regular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YS T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scikit-learn.org/dev/modules/linear_model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people.eecs.berkeley.edu/~jrs/189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hap.readthedocs.io/en/latest/example_notebooks/overviews/An%20introduction%20to%20explainable%20AI%20with%20Shapley%20value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Заголовок презентации"/>
          <p:cNvSpPr txBox="1">
            <a:spLocks noGrp="1"/>
          </p:cNvSpPr>
          <p:nvPr>
            <p:ph type="body" idx="22"/>
          </p:nvPr>
        </p:nvSpPr>
        <p:spPr>
          <a:xfrm>
            <a:off x="740999" y="722711"/>
            <a:ext cx="15879484" cy="28460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dirty="0"/>
              <a:t>Разбор домашнего задания №4</a:t>
            </a:r>
            <a:br>
              <a:rPr lang="ru-RU" dirty="0"/>
            </a:br>
            <a:r>
              <a:rPr lang="ru-RU" dirty="0"/>
              <a:t>Тренировки по </a:t>
            </a:r>
            <a:r>
              <a:rPr lang="en-US" dirty="0"/>
              <a:t>ML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B77DE-A6AD-3B81-A9D7-0FDC933C28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0999" y="12086851"/>
            <a:ext cx="15879485" cy="1015663"/>
          </a:xfrm>
        </p:spPr>
        <p:txBody>
          <a:bodyPr/>
          <a:lstStyle/>
          <a:p>
            <a:pPr marL="457176" indent="-457176">
              <a:defRPr sz="6600"/>
            </a:pPr>
            <a:r>
              <a:rPr lang="en-US" sz="6600" dirty="0" err="1">
                <a:latin typeface="+mj-ea"/>
                <a:ea typeface="+mj-ea"/>
              </a:rPr>
              <a:t>Arkadii</a:t>
            </a:r>
            <a:r>
              <a:rPr lang="en-US" sz="6600" dirty="0">
                <a:latin typeface="+mj-ea"/>
                <a:ea typeface="+mj-ea"/>
              </a:rPr>
              <a:t> </a:t>
            </a:r>
            <a:r>
              <a:rPr lang="en-US" sz="6600" dirty="0" err="1">
                <a:latin typeface="+mj-ea"/>
                <a:ea typeface="+mj-ea"/>
              </a:rPr>
              <a:t>Lysiakov</a:t>
            </a:r>
            <a:endParaRPr lang="en-US" sz="6600" dirty="0">
              <a:latin typeface="+mj-ea"/>
              <a:ea typeface="+mj-e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477507-A321-0EBA-4357-239B6DB74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0128965"/>
            <a:ext cx="2990440" cy="13482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lang="ru-RU"/>
              <a:pPr/>
              <a:t>10</a:t>
            </a:fld>
            <a:endParaRPr lang="ru-RU"/>
          </a:p>
        </p:txBody>
      </p:sp>
      <p:sp>
        <p:nvSpPr>
          <p:cNvPr id="798" name="Текст в две колонки"/>
          <p:cNvSpPr txBox="1">
            <a:spLocks noGrp="1"/>
          </p:cNvSpPr>
          <p:nvPr>
            <p:ph type="body" sz="quarter" idx="25"/>
          </p:nvPr>
        </p:nvSpPr>
        <p:spPr>
          <a:xfrm>
            <a:off x="704423" y="667847"/>
            <a:ext cx="22860001" cy="1651001"/>
          </a:xfrm>
        </p:spPr>
        <p:txBody>
          <a:bodyPr/>
          <a:lstStyle/>
          <a:p>
            <a:r>
              <a:rPr lang="en-US" dirty="0"/>
              <a:t>Information-criteria based model selection</a:t>
            </a:r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0EA1F39-BC59-0F57-3A46-435E1CF95322}"/>
              </a:ext>
            </a:extLst>
          </p:cNvPr>
          <p:cNvSpPr txBox="1">
            <a:spLocks/>
          </p:cNvSpPr>
          <p:nvPr/>
        </p:nvSpPr>
        <p:spPr>
          <a:xfrm>
            <a:off x="736599" y="12699392"/>
            <a:ext cx="2198958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>
              <a:spcBef>
                <a:spcPts val="0"/>
              </a:spcBef>
              <a:buSzPct val="100000"/>
            </a:pPr>
            <a:r>
              <a:rPr lang="fr-FR" sz="2400" dirty="0">
                <a:solidFill>
                  <a:schemeClr val="bg1"/>
                </a:solidFill>
              </a:rPr>
              <a:t>source: </a:t>
            </a:r>
            <a:r>
              <a:rPr lang="fr-F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fr-FR" sz="24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scikit-learn.org</a:t>
            </a:r>
            <a:r>
              <a:rPr lang="fr-F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/dev/modules/</a:t>
            </a:r>
            <a:r>
              <a:rPr lang="fr-FR" sz="24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linear_model.html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46BEF-05E8-26A8-AEB8-AB3C6DC6B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t="5017" r="7255" b="7072"/>
          <a:stretch/>
        </p:blipFill>
        <p:spPr>
          <a:xfrm>
            <a:off x="1431204" y="3869121"/>
            <a:ext cx="9363457" cy="7205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2B6746-F7F4-64E8-113B-376F02D94F4E}"/>
                  </a:ext>
                </a:extLst>
              </p:cNvPr>
              <p:cNvSpPr txBox="1"/>
              <p:nvPr/>
            </p:nvSpPr>
            <p:spPr>
              <a:xfrm>
                <a:off x="12120204" y="3179935"/>
                <a:ext cx="4596515" cy="62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828708" rtl="0" fontAlgn="auto" latinLnBrk="0" hangingPunct="0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𝐴𝐼𝐶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=−2 </m:t>
                      </m:r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3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+2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kumimoji="0" lang="en-RU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YS Text Regular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2B6746-F7F4-64E8-113B-376F02D9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0204" y="3179935"/>
                <a:ext cx="4596515" cy="625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6E978C-6140-2D3A-2452-A40DF6E845C2}"/>
                  </a:ext>
                </a:extLst>
              </p:cNvPr>
              <p:cNvSpPr txBox="1"/>
              <p:nvPr/>
            </p:nvSpPr>
            <p:spPr>
              <a:xfrm>
                <a:off x="12101916" y="4204354"/>
                <a:ext cx="5761962" cy="6253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1828708" rtl="0" fontAlgn="auto" latinLnBrk="0" hangingPunct="0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𝐵𝐼𝐶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=−2 </m:t>
                      </m:r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3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+</m:t>
                          </m:r>
                          <m:func>
                            <m:func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(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𝑁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)</m:t>
                              </m:r>
                            </m:e>
                          </m:func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kumimoji="0" lang="en-RU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YS Text Regular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6E978C-6140-2D3A-2452-A40DF6E84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16" y="4204354"/>
                <a:ext cx="5761962" cy="625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C332EB-0628-A389-F6E8-562FBA8FB584}"/>
                  </a:ext>
                </a:extLst>
              </p:cNvPr>
              <p:cNvSpPr txBox="1"/>
              <p:nvPr/>
            </p:nvSpPr>
            <p:spPr>
              <a:xfrm>
                <a:off x="12101916" y="5617653"/>
                <a:ext cx="8906156" cy="569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/>
                        </m:ctrlPr>
                      </m:accPr>
                      <m:e>
                        <m:r>
                          <a:rPr lang="en-US"/>
                          <m:t>𝐿</m:t>
                        </m:r>
                      </m:e>
                    </m:acc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 - is the maximum likelihood of the model</a:t>
                </a:r>
                <a:endParaRPr lang="en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C332EB-0628-A389-F6E8-562FBA8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16" y="5617653"/>
                <a:ext cx="8906156" cy="569067"/>
              </a:xfrm>
              <a:prstGeom prst="rect">
                <a:avLst/>
              </a:prstGeom>
              <a:blipFill>
                <a:blip r:embed="rId6"/>
                <a:stretch>
                  <a:fillRect t="-22581" r="-2190" b="-473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049B15-843A-B60A-1648-7C433FD824CB}"/>
                  </a:ext>
                </a:extLst>
              </p:cNvPr>
              <p:cNvSpPr txBox="1"/>
              <p:nvPr/>
            </p:nvSpPr>
            <p:spPr>
              <a:xfrm>
                <a:off x="12175068" y="6581001"/>
                <a:ext cx="6519670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𝑑</m:t>
                    </m:r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- is the number of parameters</a:t>
                </a:r>
                <a:endParaRPr lang="en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049B15-843A-B60A-1648-7C433FD8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068" y="6581001"/>
                <a:ext cx="6519670" cy="553998"/>
              </a:xfrm>
              <a:prstGeom prst="rect">
                <a:avLst/>
              </a:prstGeom>
              <a:blipFill>
                <a:blip r:embed="rId7"/>
                <a:stretch>
                  <a:fillRect t="-26667" r="-3178" b="-4888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0AA498-D6A9-DCEB-4351-0DEDD4EC224E}"/>
                  </a:ext>
                </a:extLst>
              </p:cNvPr>
              <p:cNvSpPr txBox="1"/>
              <p:nvPr/>
            </p:nvSpPr>
            <p:spPr>
              <a:xfrm>
                <a:off x="12175068" y="7532056"/>
                <a:ext cx="5921557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𝑁</m:t>
                    </m:r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- is the number of samples</a:t>
                </a:r>
                <a:endParaRPr lang="en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0AA498-D6A9-DCEB-4351-0DEDD4EC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068" y="7532056"/>
                <a:ext cx="5921557" cy="553998"/>
              </a:xfrm>
              <a:prstGeom prst="rect">
                <a:avLst/>
              </a:prstGeom>
              <a:blipFill>
                <a:blip r:embed="rId8"/>
                <a:stretch>
                  <a:fillRect t="-26667" r="-3601" b="-4888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7DA0789-F53A-44C0-80AA-FD558D848168}"/>
              </a:ext>
            </a:extLst>
          </p:cNvPr>
          <p:cNvSpPr/>
          <p:nvPr/>
        </p:nvSpPr>
        <p:spPr>
          <a:xfrm>
            <a:off x="741000" y="3313857"/>
            <a:ext cx="10743864" cy="8316000"/>
          </a:xfrm>
          <a:prstGeom prst="roundRect">
            <a:avLst>
              <a:gd name="adj" fmla="val 7278"/>
            </a:avLst>
          </a:prstGeom>
          <a:noFill/>
          <a:ln w="508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34790735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07DA2C9-EB16-456C-A18A-365301AF8F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2711" y="686135"/>
            <a:ext cx="22860001" cy="1651001"/>
          </a:xfrm>
        </p:spPr>
        <p:txBody>
          <a:bodyPr/>
          <a:lstStyle/>
          <a:p>
            <a:r>
              <a:rPr lang="en-US" dirty="0" err="1"/>
              <a:t>Lifecode</a:t>
            </a:r>
            <a:endParaRPr lang="en-US" dirty="0"/>
          </a:p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971DF2-A5E5-422A-A8B1-F490599D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525" y="3021376"/>
            <a:ext cx="10658475" cy="995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9630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Конец презентации"/>
          <p:cNvSpPr txBox="1">
            <a:spLocks noGrp="1"/>
          </p:cNvSpPr>
          <p:nvPr>
            <p:ph type="body" idx="22"/>
          </p:nvPr>
        </p:nvSpPr>
        <p:spPr>
          <a:xfrm>
            <a:off x="740999" y="722711"/>
            <a:ext cx="22860001" cy="1651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 for attention!</a:t>
            </a:r>
            <a:endParaRPr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7147F84-8155-D4AC-C816-47127089CB99}"/>
              </a:ext>
            </a:extLst>
          </p:cNvPr>
          <p:cNvGrpSpPr/>
          <p:nvPr/>
        </p:nvGrpSpPr>
        <p:grpSpPr>
          <a:xfrm>
            <a:off x="10249066" y="1560401"/>
            <a:ext cx="3843866" cy="1032934"/>
            <a:chOff x="4656666" y="1710793"/>
            <a:chExt cx="3843866" cy="1032934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F8FA6A1F-49A2-8774-32EB-CFB28A2E9418}"/>
                </a:ext>
              </a:extLst>
            </p:cNvPr>
            <p:cNvSpPr/>
            <p:nvPr/>
          </p:nvSpPr>
          <p:spPr>
            <a:xfrm rot="20981412">
              <a:off x="4656666" y="1710793"/>
              <a:ext cx="3843866" cy="1032934"/>
            </a:xfrm>
            <a:prstGeom prst="roundRect">
              <a:avLst>
                <a:gd name="adj" fmla="val 46175"/>
              </a:avLst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1828708" rtl="0" eaLnBrk="1" fontAlgn="auto" latinLnBrk="0" hangingPunct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Bold"/>
                <a:ea typeface="+mj-ea"/>
                <a:cs typeface="+mj-cs"/>
                <a:sym typeface="YS Text Bold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78326A-CBD9-D706-17BA-30F82425EDB1}"/>
                </a:ext>
              </a:extLst>
            </p:cNvPr>
            <p:cNvSpPr txBox="1"/>
            <p:nvPr/>
          </p:nvSpPr>
          <p:spPr>
            <a:xfrm rot="20981412">
              <a:off x="4955453" y="1862545"/>
              <a:ext cx="3246293" cy="729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lvl="0" indent="0" algn="l" defTabSz="1828708" rtl="0" eaLnBrk="1" fontAlgn="auto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YS Text Bold"/>
                  <a:sym typeface="YS Text Bold"/>
                </a:rPr>
                <a:t>Questions?</a:t>
              </a:r>
            </a:p>
          </p:txBody>
        </p:sp>
      </p:grpSp>
      <p:pic>
        <p:nvPicPr>
          <p:cNvPr id="10" name="Sub 2B.png" descr="Sub 2B.png">
            <a:extLst>
              <a:ext uri="{FF2B5EF4-FFF2-40B4-BE49-F238E27FC236}">
                <a16:creationId xmlns:a16="http://schemas.microsoft.com/office/drawing/2014/main" id="{8C672E71-42D8-E722-8F5D-BF415FE9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" r="26"/>
          <a:stretch>
            <a:fillRect/>
          </a:stretch>
        </p:blipFill>
        <p:spPr>
          <a:xfrm>
            <a:off x="12382500" y="3578602"/>
            <a:ext cx="11252200" cy="950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A774EB-4846-2D76-BCFF-74AE6DD513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9" y="11391575"/>
            <a:ext cx="3398186" cy="1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06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Text Placeholder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01</a:t>
            </a:r>
          </a:p>
        </p:txBody>
      </p:sp>
      <p:sp>
        <p:nvSpPr>
          <p:cNvPr id="1291" name="Text Placeholder 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02</a:t>
            </a:r>
          </a:p>
        </p:txBody>
      </p:sp>
      <p:sp>
        <p:nvSpPr>
          <p:cNvPr id="1292" name="Text Placeholder 3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03</a:t>
            </a:r>
          </a:p>
        </p:txBody>
      </p:sp>
      <p:sp>
        <p:nvSpPr>
          <p:cNvPr id="1298" name="Text Placeholder 3"/>
          <p:cNvSpPr>
            <a:spLocks noGrp="1"/>
          </p:cNvSpPr>
          <p:nvPr>
            <p:ph type="body" idx="29"/>
          </p:nvPr>
        </p:nvSpPr>
        <p:spPr>
          <a:xfrm>
            <a:off x="2460647" y="3479255"/>
            <a:ext cx="9128379" cy="536140"/>
          </a:xfrm>
          <a:prstGeom prst="rect">
            <a:avLst/>
          </a:prstGeom>
        </p:spPr>
        <p:txBody>
          <a:bodyPr/>
          <a:lstStyle/>
          <a:p>
            <a:br>
              <a:rPr lang="en-US" dirty="0"/>
            </a:br>
            <a:r>
              <a:rPr lang="en-US" dirty="0"/>
              <a:t>Reminder of models</a:t>
            </a:r>
          </a:p>
          <a:p>
            <a:endParaRPr lang="en-US" dirty="0"/>
          </a:p>
        </p:txBody>
      </p:sp>
      <p:sp>
        <p:nvSpPr>
          <p:cNvPr id="1300" name="Text Placeholder 3"/>
          <p:cNvSpPr>
            <a:spLocks noGrp="1"/>
          </p:cNvSpPr>
          <p:nvPr>
            <p:ph type="body" idx="31"/>
          </p:nvPr>
        </p:nvSpPr>
        <p:spPr>
          <a:xfrm>
            <a:off x="2460646" y="7315663"/>
            <a:ext cx="10798153" cy="5361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Baseline</a:t>
            </a:r>
            <a:r>
              <a:rPr lang="ru-RU" dirty="0"/>
              <a:t> </a:t>
            </a:r>
            <a:r>
              <a:rPr lang="ru-RU" dirty="0" err="1"/>
              <a:t>r</a:t>
            </a:r>
            <a:r>
              <a:rPr lang="en-US" dirty="0" err="1"/>
              <a:t>eview</a:t>
            </a:r>
            <a:endParaRPr lang="en-US" dirty="0"/>
          </a:p>
        </p:txBody>
      </p:sp>
      <p:sp>
        <p:nvSpPr>
          <p:cNvPr id="1306" name="Содержание"/>
          <p:cNvSpPr txBox="1">
            <a:spLocks noGrp="1"/>
          </p:cNvSpPr>
          <p:nvPr>
            <p:ph type="body" idx="37"/>
          </p:nvPr>
        </p:nvSpPr>
        <p:spPr>
          <a:xfrm>
            <a:off x="722711" y="667847"/>
            <a:ext cx="22860001" cy="1651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Outline</a:t>
            </a:r>
            <a:endParaRPr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629" y="4298189"/>
            <a:ext cx="7875772" cy="853336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88" y="6909917"/>
            <a:ext cx="6502161" cy="650216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21301" b="15017"/>
          <a:stretch/>
        </p:blipFill>
        <p:spPr>
          <a:xfrm rot="13502467">
            <a:off x="19805893" y="-1430226"/>
            <a:ext cx="3965830" cy="7099373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DE3CC16-EB79-477A-AC79-0657B501AA9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16306" y="13056477"/>
            <a:ext cx="18034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68E9-C178-45ED-5359-97955C4E2AAE}"/>
              </a:ext>
            </a:extLst>
          </p:cNvPr>
          <p:cNvSpPr txBox="1">
            <a:spLocks/>
          </p:cNvSpPr>
          <p:nvPr/>
        </p:nvSpPr>
        <p:spPr>
          <a:xfrm>
            <a:off x="2460646" y="5457692"/>
            <a:ext cx="9128379" cy="53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hangingPunct="1"/>
            <a:r>
              <a:rPr lang="en-US" dirty="0"/>
              <a:t>Feature selection </a:t>
            </a:r>
          </a:p>
        </p:txBody>
      </p:sp>
    </p:spTree>
    <p:extLst>
      <p:ext uri="{BB962C8B-B14F-4D97-AF65-F5344CB8AC3E}">
        <p14:creationId xmlns:p14="http://schemas.microsoft.com/office/powerpoint/2010/main" val="7079428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16306" y="13056477"/>
            <a:ext cx="18034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94" name="Text Placeholder 3"/>
          <p:cNvSpPr>
            <a:spLocks noGrp="1"/>
          </p:cNvSpPr>
          <p:nvPr>
            <p:ph type="body" idx="21"/>
          </p:nvPr>
        </p:nvSpPr>
        <p:spPr>
          <a:xfrm>
            <a:off x="741000" y="2841619"/>
            <a:ext cx="10950507" cy="609399"/>
          </a:xfrm>
          <a:prstGeom prst="rect">
            <a:avLst/>
          </a:prstGeom>
        </p:spPr>
        <p:txBody>
          <a:bodyPr/>
          <a:lstStyle/>
          <a:p>
            <a:pPr lvl="2"/>
            <a:r>
              <a:rPr lang="en-US" b="1" dirty="0"/>
              <a:t>Linear regression problem statement:</a:t>
            </a:r>
          </a:p>
        </p:txBody>
      </p:sp>
      <p:sp>
        <p:nvSpPr>
          <p:cNvPr id="798" name="Текст в две колонки"/>
          <p:cNvSpPr txBox="1">
            <a:spLocks noGrp="1"/>
          </p:cNvSpPr>
          <p:nvPr>
            <p:ph type="body" idx="25"/>
          </p:nvPr>
        </p:nvSpPr>
        <p:spPr>
          <a:xfrm>
            <a:off x="704423" y="667847"/>
            <a:ext cx="22860001" cy="1651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Linear regression</a:t>
            </a:r>
            <a:endParaRPr lang="ru-RU" dirty="0"/>
          </a:p>
        </p:txBody>
      </p:sp>
      <p:pic>
        <p:nvPicPr>
          <p:cNvPr id="9" name="Рисунок 21">
            <a:extLst>
              <a:ext uri="{FF2B5EF4-FFF2-40B4-BE49-F238E27FC236}">
                <a16:creationId xmlns:a16="http://schemas.microsoft.com/office/drawing/2014/main" id="{D470FD70-FC14-BC49-BA4E-CDA50F813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69" y="4386464"/>
            <a:ext cx="3732683" cy="690291"/>
          </a:xfrm>
          <a:prstGeom prst="rect">
            <a:avLst/>
          </a:prstGeom>
        </p:spPr>
      </p:pic>
      <p:pic>
        <p:nvPicPr>
          <p:cNvPr id="10" name="Рисунок 35">
            <a:extLst>
              <a:ext uri="{FF2B5EF4-FFF2-40B4-BE49-F238E27FC236}">
                <a16:creationId xmlns:a16="http://schemas.microsoft.com/office/drawing/2014/main" id="{5DD5E886-276E-584B-BF39-B9489EA78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011" y="4388443"/>
            <a:ext cx="4392961" cy="658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4A507-79F0-6C48-8A42-F6156AEEE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1" y="7041548"/>
            <a:ext cx="13290295" cy="1667604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DCB6A61-91C1-7D49-8FDA-98BD2414904A}"/>
              </a:ext>
            </a:extLst>
          </p:cNvPr>
          <p:cNvSpPr txBox="1">
            <a:spLocks/>
          </p:cNvSpPr>
          <p:nvPr/>
        </p:nvSpPr>
        <p:spPr>
          <a:xfrm>
            <a:off x="2586810" y="4490963"/>
            <a:ext cx="1896872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/>
            <a:r>
              <a:rPr lang="en-US" dirty="0">
                <a:ea typeface="+mj-ea"/>
                <a:cs typeface="+mj-cs"/>
                <a:sym typeface="YS Text Bold"/>
              </a:rPr>
              <a:t>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C63DD4-B767-B645-855B-D5D6F7BEC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91" y="8997696"/>
            <a:ext cx="5433363" cy="652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CC5CBB-D4C3-BE4B-B863-FA7E45066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11831019"/>
            <a:ext cx="6285991" cy="851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01C091-E05E-4127-BFAA-C550FF5A4777}"/>
              </a:ext>
            </a:extLst>
          </p:cNvPr>
          <p:cNvSpPr txBox="1"/>
          <p:nvPr/>
        </p:nvSpPr>
        <p:spPr>
          <a:xfrm>
            <a:off x="634736" y="4240074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6983F1-6AF4-4348-A883-7891A0EB14E2}"/>
              </a:ext>
            </a:extLst>
          </p:cNvPr>
          <p:cNvSpPr txBox="1">
            <a:spLocks/>
          </p:cNvSpPr>
          <p:nvPr/>
        </p:nvSpPr>
        <p:spPr>
          <a:xfrm>
            <a:off x="736600" y="9032181"/>
            <a:ext cx="1896872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/>
            <a:r>
              <a:rPr lang="ru-RU" dirty="0"/>
              <a:t>, </a:t>
            </a:r>
            <a:r>
              <a:rPr lang="en-US" dirty="0"/>
              <a:t>where</a:t>
            </a:r>
            <a:endParaRPr lang="en-US" dirty="0">
              <a:ea typeface="+mj-ea"/>
              <a:cs typeface="+mj-cs"/>
              <a:sym typeface="YS Text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DF7585-AA58-49C9-A907-98A7427FC332}"/>
              </a:ext>
            </a:extLst>
          </p:cNvPr>
          <p:cNvSpPr txBox="1"/>
          <p:nvPr/>
        </p:nvSpPr>
        <p:spPr>
          <a:xfrm>
            <a:off x="634736" y="5958361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ACEF37-00D9-455F-A915-414790202E8A}"/>
              </a:ext>
            </a:extLst>
          </p:cNvPr>
          <p:cNvSpPr txBox="1">
            <a:spLocks/>
          </p:cNvSpPr>
          <p:nvPr/>
        </p:nvSpPr>
        <p:spPr>
          <a:xfrm>
            <a:off x="2469091" y="6191231"/>
            <a:ext cx="5559339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/>
            <a:r>
              <a:rPr lang="en-US" dirty="0"/>
              <a:t>The model is linear:</a:t>
            </a:r>
            <a:endParaRPr lang="en-US" dirty="0">
              <a:ea typeface="+mj-ea"/>
              <a:cs typeface="+mj-cs"/>
              <a:sym typeface="YS Text Bold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56D4FE5-9626-46DF-AD5D-C9EF84D54A9D}"/>
              </a:ext>
            </a:extLst>
          </p:cNvPr>
          <p:cNvSpPr txBox="1">
            <a:spLocks/>
          </p:cNvSpPr>
          <p:nvPr/>
        </p:nvSpPr>
        <p:spPr>
          <a:xfrm>
            <a:off x="8102661" y="9043087"/>
            <a:ext cx="5433362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>
              <a:spcAft>
                <a:spcPts val="3600"/>
              </a:spcAft>
              <a:buSzPct val="100000"/>
            </a:pPr>
            <a:r>
              <a:rPr lang="en-US" dirty="0"/>
              <a:t>is bias term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602DB-C132-4002-A8C2-F06DDE23FAA8}"/>
              </a:ext>
            </a:extLst>
          </p:cNvPr>
          <p:cNvSpPr txBox="1"/>
          <p:nvPr/>
        </p:nvSpPr>
        <p:spPr>
          <a:xfrm>
            <a:off x="634736" y="10572311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03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602D58E-B77B-428D-BF7E-5C9469116B24}"/>
              </a:ext>
            </a:extLst>
          </p:cNvPr>
          <p:cNvSpPr txBox="1">
            <a:spLocks/>
          </p:cNvSpPr>
          <p:nvPr/>
        </p:nvSpPr>
        <p:spPr>
          <a:xfrm>
            <a:off x="2469092" y="10744827"/>
            <a:ext cx="16700500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/>
            <a:r>
              <a:rPr lang="en-US" dirty="0"/>
              <a:t> Least squares method (MSE minimization) provides a solution: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4CF91D6-DF9F-45AB-86EE-F279BBF14E97}"/>
              </a:ext>
            </a:extLst>
          </p:cNvPr>
          <p:cNvSpPr txBox="1">
            <a:spLocks/>
          </p:cNvSpPr>
          <p:nvPr/>
        </p:nvSpPr>
        <p:spPr>
          <a:xfrm>
            <a:off x="8389139" y="4486804"/>
            <a:ext cx="1896872" cy="73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/>
            <a:r>
              <a:rPr lang="ru-RU" dirty="0"/>
              <a:t>, </a:t>
            </a:r>
            <a:r>
              <a:rPr lang="en-US" dirty="0"/>
              <a:t>where</a:t>
            </a:r>
            <a:endParaRPr lang="en-US" dirty="0">
              <a:ea typeface="+mj-ea"/>
              <a:cs typeface="+mj-cs"/>
              <a:sym typeface="YS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38987068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5;p21">
            <a:extLst>
              <a:ext uri="{FF2B5EF4-FFF2-40B4-BE49-F238E27FC236}">
                <a16:creationId xmlns:a16="http://schemas.microsoft.com/office/drawing/2014/main" id="{206F0C36-EE84-4442-BC5E-C1909C453B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537" y="5243049"/>
            <a:ext cx="6148654" cy="86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4;p21">
            <a:extLst>
              <a:ext uri="{FF2B5EF4-FFF2-40B4-BE49-F238E27FC236}">
                <a16:creationId xmlns:a16="http://schemas.microsoft.com/office/drawing/2014/main" id="{E917B516-71BB-4281-9458-B43882A900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7695"/>
          <a:stretch/>
        </p:blipFill>
        <p:spPr>
          <a:xfrm>
            <a:off x="753530" y="3396339"/>
            <a:ext cx="3683007" cy="916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58106C3-D885-4940-AB0C-018A27A565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Regular"/>
                <a:sym typeface="YS Text Regular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S Text Regular"/>
              <a:sym typeface="YS Text Regular"/>
            </a:endParaRPr>
          </a:p>
        </p:txBody>
      </p:sp>
      <p:pic>
        <p:nvPicPr>
          <p:cNvPr id="28" name="Google Shape;136;p21">
            <a:extLst>
              <a:ext uri="{FF2B5EF4-FFF2-40B4-BE49-F238E27FC236}">
                <a16:creationId xmlns:a16="http://schemas.microsoft.com/office/drawing/2014/main" id="{7C248178-C7CE-47C9-96E6-B40CDE83E2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00" y="9275609"/>
            <a:ext cx="5481320" cy="10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4A829A3-40A0-44E7-A179-7348735E5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9" t="19849" r="26459" b="19880"/>
          <a:stretch/>
        </p:blipFill>
        <p:spPr bwMode="auto">
          <a:xfrm>
            <a:off x="19695437" y="8057193"/>
            <a:ext cx="4515163" cy="554199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C62913-80FC-4005-9242-C11DB76F5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35">
            <a:off x="18129236" y="1823468"/>
            <a:ext cx="7647565" cy="9442237"/>
          </a:xfrm>
          <a:prstGeom prst="rect">
            <a:avLst/>
          </a:prstGeom>
        </p:spPr>
      </p:pic>
      <p:pic>
        <p:nvPicPr>
          <p:cNvPr id="9" name="Google Shape;134;p21">
            <a:extLst>
              <a:ext uri="{FF2B5EF4-FFF2-40B4-BE49-F238E27FC236}">
                <a16:creationId xmlns:a16="http://schemas.microsoft.com/office/drawing/2014/main" id="{67DB09D9-F121-40A8-B911-202C8AEFBC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1429" b="32168"/>
          <a:stretch/>
        </p:blipFill>
        <p:spPr>
          <a:xfrm>
            <a:off x="177801" y="5153353"/>
            <a:ext cx="3918712" cy="109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21">
            <a:extLst>
              <a:ext uri="{FF2B5EF4-FFF2-40B4-BE49-F238E27FC236}">
                <a16:creationId xmlns:a16="http://schemas.microsoft.com/office/drawing/2014/main" id="{03B32E1B-FA49-44DB-B925-CB72C704FD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6469" r="-5423" b="-2872"/>
          <a:stretch/>
        </p:blipFill>
        <p:spPr>
          <a:xfrm>
            <a:off x="635677" y="7180402"/>
            <a:ext cx="3918712" cy="1042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1DFC72E2-5282-97A6-6431-46835D68F7E2}"/>
              </a:ext>
            </a:extLst>
          </p:cNvPr>
          <p:cNvSpPr txBox="1">
            <a:spLocks/>
          </p:cNvSpPr>
          <p:nvPr/>
        </p:nvSpPr>
        <p:spPr>
          <a:xfrm>
            <a:off x="612983" y="631271"/>
            <a:ext cx="22860001" cy="1651001"/>
          </a:xfrm>
          <a:prstGeom prst="rect">
            <a:avLst/>
          </a:prstGeom>
        </p:spPr>
        <p:txBody>
          <a:bodyPr/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marL="0" marR="0" lvl="0" indent="0" algn="l" defTabSz="1828708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Bold"/>
                <a:sym typeface="YS Text Bold"/>
              </a:rPr>
              <a:t>Logistic regression</a:t>
            </a:r>
            <a:r>
              <a:rPr kumimoji="0" lang="ru-RU" sz="8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Bold"/>
                <a:sym typeface="YS Text Bold"/>
              </a:rPr>
              <a:t> </a:t>
            </a:r>
            <a:endParaRPr kumimoji="0" lang="en-US" sz="8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S Text Bold"/>
              <a:sym typeface="YS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32593378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5">
            <a:extLst>
              <a:ext uri="{FF2B5EF4-FFF2-40B4-BE49-F238E27FC236}">
                <a16:creationId xmlns:a16="http://schemas.microsoft.com/office/drawing/2014/main" id="{C586221D-B72A-4E6F-ACD7-FDF742D19165}"/>
              </a:ext>
            </a:extLst>
          </p:cNvPr>
          <p:cNvSpPr txBox="1">
            <a:spLocks/>
          </p:cNvSpPr>
          <p:nvPr/>
        </p:nvSpPr>
        <p:spPr>
          <a:xfrm>
            <a:off x="741000" y="3198647"/>
            <a:ext cx="11823533" cy="60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YS Text Bold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eaLnBrk="1" hangingPunct="1">
              <a:defRPr/>
            </a:pPr>
            <a:r>
              <a:rPr lang="en-US" dirty="0">
                <a:ea typeface="+mj-ea"/>
                <a:cs typeface="+mj-cs"/>
                <a:sym typeface="YS Text Bold"/>
              </a:rPr>
              <a:t>Just to remind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CF59F-33D9-491D-A082-E46480481FC5}"/>
              </a:ext>
            </a:extLst>
          </p:cNvPr>
          <p:cNvSpPr txBox="1"/>
          <p:nvPr/>
        </p:nvSpPr>
        <p:spPr>
          <a:xfrm>
            <a:off x="647699" y="6286553"/>
            <a:ext cx="127762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1828708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Regular"/>
                <a:sym typeface="YS Text Regular"/>
              </a:rPr>
              <a:t>Calculating probabilities for objects</a:t>
            </a:r>
          </a:p>
        </p:txBody>
      </p:sp>
      <p:pic>
        <p:nvPicPr>
          <p:cNvPr id="14" name="Google Shape;244;p30">
            <a:extLst>
              <a:ext uri="{FF2B5EF4-FFF2-40B4-BE49-F238E27FC236}">
                <a16:creationId xmlns:a16="http://schemas.microsoft.com/office/drawing/2014/main" id="{5AE9A607-2EE2-4059-8475-78AB571736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9011" r="78600" b="50997"/>
          <a:stretch/>
        </p:blipFill>
        <p:spPr>
          <a:xfrm>
            <a:off x="194733" y="7404890"/>
            <a:ext cx="3517731" cy="79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45;p30">
            <a:extLst>
              <a:ext uri="{FF2B5EF4-FFF2-40B4-BE49-F238E27FC236}">
                <a16:creationId xmlns:a16="http://schemas.microsoft.com/office/drawing/2014/main" id="{38452C64-2B0D-408A-9AF0-D72F1F75D9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19" y="10940419"/>
            <a:ext cx="16833537" cy="166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B47E87D-C87D-4FCE-88EE-F304E21D051B}"/>
              </a:ext>
            </a:extLst>
          </p:cNvPr>
          <p:cNvSpPr/>
          <p:nvPr/>
        </p:nvSpPr>
        <p:spPr>
          <a:xfrm>
            <a:off x="8729639" y="10709321"/>
            <a:ext cx="9192601" cy="2001448"/>
          </a:xfrm>
          <a:prstGeom prst="roundRect">
            <a:avLst>
              <a:gd name="adj" fmla="val 26467"/>
            </a:avLst>
          </a:prstGeom>
          <a:noFill/>
          <a:ln w="508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0" rIns="288000" bIns="0" numCol="1" spcCol="38100" rtlCol="0" anchor="ctr">
            <a:noAutofit/>
          </a:bodyPr>
          <a:lstStyle/>
          <a:p>
            <a:pPr marL="0" marR="0" lvl="0" indent="0" algn="l" defTabSz="182870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CAD3F1"/>
              </a:solidFill>
              <a:effectLst/>
              <a:uLnTx/>
              <a:uFillTx/>
              <a:latin typeface="YS Text Regular"/>
              <a:sym typeface="YS Text Regular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4DB0770-0A85-4268-A051-C0DF23136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Regular"/>
                <a:sym typeface="YS Text Regular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S Text Regular"/>
              <a:sym typeface="YS Text Regular"/>
            </a:endParaRPr>
          </a:p>
        </p:txBody>
      </p:sp>
      <p:pic>
        <p:nvPicPr>
          <p:cNvPr id="10" name="Google Shape;244;p30">
            <a:extLst>
              <a:ext uri="{FF2B5EF4-FFF2-40B4-BE49-F238E27FC236}">
                <a16:creationId xmlns:a16="http://schemas.microsoft.com/office/drawing/2014/main" id="{2CBB1761-33A5-4F49-B3D0-A8A50BDE58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30" t="44868" r="30" b="817"/>
          <a:stretch/>
        </p:blipFill>
        <p:spPr>
          <a:xfrm>
            <a:off x="741002" y="8604683"/>
            <a:ext cx="16358278" cy="73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44;p30">
            <a:extLst>
              <a:ext uri="{FF2B5EF4-FFF2-40B4-BE49-F238E27FC236}">
                <a16:creationId xmlns:a16="http://schemas.microsoft.com/office/drawing/2014/main" id="{703E3A78-33EA-4EBC-A019-F95D4A7D7F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790" t="-11178" r="26046" b="53164"/>
          <a:stretch/>
        </p:blipFill>
        <p:spPr>
          <a:xfrm>
            <a:off x="3712464" y="7371163"/>
            <a:ext cx="8505529" cy="7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3;p30">
            <a:extLst>
              <a:ext uri="{FF2B5EF4-FFF2-40B4-BE49-F238E27FC236}">
                <a16:creationId xmlns:a16="http://schemas.microsoft.com/office/drawing/2014/main" id="{18CB3E09-8B9F-4946-ADD2-A2F22E0268C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21" y="3735289"/>
            <a:ext cx="13413679" cy="165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Текст 3">
            <a:extLst>
              <a:ext uri="{FF2B5EF4-FFF2-40B4-BE49-F238E27FC236}">
                <a16:creationId xmlns:a16="http://schemas.microsoft.com/office/drawing/2014/main" id="{222A3C40-58ED-4F71-9533-156E4CB5A0BC}"/>
              </a:ext>
            </a:extLst>
          </p:cNvPr>
          <p:cNvSpPr txBox="1">
            <a:spLocks/>
          </p:cNvSpPr>
          <p:nvPr/>
        </p:nvSpPr>
        <p:spPr>
          <a:xfrm>
            <a:off x="612983" y="631271"/>
            <a:ext cx="22860001" cy="1651001"/>
          </a:xfrm>
          <a:prstGeom prst="rect">
            <a:avLst/>
          </a:prstGeom>
        </p:spPr>
        <p:txBody>
          <a:bodyPr/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marL="0" marR="0" lvl="0" indent="0" algn="l" defTabSz="1828708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Bold"/>
                <a:sym typeface="YS Text Bold"/>
              </a:rPr>
              <a:t>Logistic regression</a:t>
            </a:r>
            <a:r>
              <a:rPr kumimoji="0" lang="ru-RU" sz="8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 Bold"/>
                <a:sym typeface="YS Text Bold"/>
              </a:rPr>
              <a:t> </a:t>
            </a:r>
            <a:endParaRPr kumimoji="0" lang="en-US" sz="8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YS Text Bold"/>
              <a:sym typeface="YS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17580624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B6A4EF6-0A96-2647-1500-B8F57DAF27C2}"/>
              </a:ext>
            </a:extLst>
          </p:cNvPr>
          <p:cNvSpPr txBox="1"/>
          <p:nvPr/>
        </p:nvSpPr>
        <p:spPr>
          <a:xfrm>
            <a:off x="641909" y="4777241"/>
            <a:ext cx="597148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Binary classification</a:t>
            </a:r>
          </a:p>
          <a:p>
            <a:pPr lvl="0">
              <a:spcBef>
                <a:spcPts val="0"/>
              </a:spcBef>
            </a:pPr>
            <a:r>
              <a:rPr lang="en-US" dirty="0"/>
              <a:t>Use decision stumps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75C4AA-60F2-3444-9A7D-C5B087AE59D8}"/>
              </a:ext>
            </a:extLst>
          </p:cNvPr>
          <p:cNvSpPr/>
          <p:nvPr/>
        </p:nvSpPr>
        <p:spPr>
          <a:xfrm>
            <a:off x="6076951" y="4920536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D41D16-2294-6648-9E2F-8FD2DC0AF5FF}"/>
              </a:ext>
            </a:extLst>
          </p:cNvPr>
          <p:cNvSpPr/>
          <p:nvPr/>
        </p:nvSpPr>
        <p:spPr>
          <a:xfrm>
            <a:off x="6721188" y="5377406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DA7540-0630-DD4A-96E2-5EC64FEE3191}"/>
              </a:ext>
            </a:extLst>
          </p:cNvPr>
          <p:cNvSpPr/>
          <p:nvPr/>
        </p:nvSpPr>
        <p:spPr>
          <a:xfrm>
            <a:off x="9127548" y="5264837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6924E9-8B5B-BC47-9178-96E0901DD323}"/>
              </a:ext>
            </a:extLst>
          </p:cNvPr>
          <p:cNvSpPr/>
          <p:nvPr/>
        </p:nvSpPr>
        <p:spPr>
          <a:xfrm>
            <a:off x="8681607" y="7022633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DB640F-4703-2946-94A6-0943A10B85A2}"/>
              </a:ext>
            </a:extLst>
          </p:cNvPr>
          <p:cNvSpPr/>
          <p:nvPr/>
        </p:nvSpPr>
        <p:spPr>
          <a:xfrm>
            <a:off x="8279825" y="8146353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28C917-AFD0-1543-BF8F-35C00711D5C8}"/>
              </a:ext>
            </a:extLst>
          </p:cNvPr>
          <p:cNvSpPr/>
          <p:nvPr/>
        </p:nvSpPr>
        <p:spPr>
          <a:xfrm>
            <a:off x="6537615" y="6139076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20EBDB-197C-CC49-B2A3-EEF327AC687A}"/>
              </a:ext>
            </a:extLst>
          </p:cNvPr>
          <p:cNvSpPr/>
          <p:nvPr/>
        </p:nvSpPr>
        <p:spPr>
          <a:xfrm>
            <a:off x="7379279" y="7330897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FCADEF-D4EA-FE43-A898-DC8E841DA781}"/>
              </a:ext>
            </a:extLst>
          </p:cNvPr>
          <p:cNvSpPr/>
          <p:nvPr/>
        </p:nvSpPr>
        <p:spPr>
          <a:xfrm>
            <a:off x="6222424" y="7556033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8BC360-6345-EB4F-AFA8-295C18DA4B64}"/>
              </a:ext>
            </a:extLst>
          </p:cNvPr>
          <p:cNvSpPr/>
          <p:nvPr/>
        </p:nvSpPr>
        <p:spPr>
          <a:xfrm>
            <a:off x="7874578" y="5962430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B600A9-41E3-2645-AC9A-375665F124DD}"/>
              </a:ext>
            </a:extLst>
          </p:cNvPr>
          <p:cNvSpPr/>
          <p:nvPr/>
        </p:nvSpPr>
        <p:spPr>
          <a:xfrm>
            <a:off x="9290340" y="6315721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55FCA-71C7-3B4E-BDED-BFFD0B2ED0A0}"/>
              </a:ext>
            </a:extLst>
          </p:cNvPr>
          <p:cNvSpPr/>
          <p:nvPr/>
        </p:nvSpPr>
        <p:spPr>
          <a:xfrm>
            <a:off x="9127548" y="7768815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3C54D-036F-FF47-9B52-297AE6E487A7}"/>
              </a:ext>
            </a:extLst>
          </p:cNvPr>
          <p:cNvSpPr/>
          <p:nvPr/>
        </p:nvSpPr>
        <p:spPr>
          <a:xfrm>
            <a:off x="9460925" y="7140396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34A12C-C62B-4D48-879B-944AF23FC3A2}"/>
              </a:ext>
            </a:extLst>
          </p:cNvPr>
          <p:cNvSpPr/>
          <p:nvPr/>
        </p:nvSpPr>
        <p:spPr>
          <a:xfrm>
            <a:off x="7650741" y="5200760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23DE3-3876-8741-A639-77D5368CD417}"/>
              </a:ext>
            </a:extLst>
          </p:cNvPr>
          <p:cNvSpPr/>
          <p:nvPr/>
        </p:nvSpPr>
        <p:spPr>
          <a:xfrm>
            <a:off x="13054405" y="450511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CA8208-0E09-D541-BEC6-256DEDA3D1F8}"/>
              </a:ext>
            </a:extLst>
          </p:cNvPr>
          <p:cNvSpPr/>
          <p:nvPr/>
        </p:nvSpPr>
        <p:spPr>
          <a:xfrm>
            <a:off x="13698642" y="907381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E1E0FB-ACD7-1C4E-B8B0-7E1DCF56D2B6}"/>
              </a:ext>
            </a:extLst>
          </p:cNvPr>
          <p:cNvSpPr/>
          <p:nvPr/>
        </p:nvSpPr>
        <p:spPr>
          <a:xfrm>
            <a:off x="16105002" y="794812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5EAB-04F1-6B49-B0F4-560F9676559A}"/>
              </a:ext>
            </a:extLst>
          </p:cNvPr>
          <p:cNvSpPr/>
          <p:nvPr/>
        </p:nvSpPr>
        <p:spPr>
          <a:xfrm>
            <a:off x="15659061" y="255260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FC30A-AD41-CF40-B5A8-0EDB95B84159}"/>
              </a:ext>
            </a:extLst>
          </p:cNvPr>
          <p:cNvSpPr/>
          <p:nvPr/>
        </p:nvSpPr>
        <p:spPr>
          <a:xfrm>
            <a:off x="15257279" y="367632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0936E2-9464-8043-9F1B-509642BBA0B1}"/>
              </a:ext>
            </a:extLst>
          </p:cNvPr>
          <p:cNvSpPr/>
          <p:nvPr/>
        </p:nvSpPr>
        <p:spPr>
          <a:xfrm>
            <a:off x="13515069" y="1669051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46964-D53A-9C4D-8C44-BCB3F87A5BA5}"/>
              </a:ext>
            </a:extLst>
          </p:cNvPr>
          <p:cNvSpPr/>
          <p:nvPr/>
        </p:nvSpPr>
        <p:spPr>
          <a:xfrm>
            <a:off x="14356733" y="2860872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D55714-22DD-784E-8AB2-38C79630295E}"/>
              </a:ext>
            </a:extLst>
          </p:cNvPr>
          <p:cNvSpPr/>
          <p:nvPr/>
        </p:nvSpPr>
        <p:spPr>
          <a:xfrm>
            <a:off x="13199878" y="308600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3D09EC-B027-9444-B521-C025BBB33709}"/>
              </a:ext>
            </a:extLst>
          </p:cNvPr>
          <p:cNvSpPr/>
          <p:nvPr/>
        </p:nvSpPr>
        <p:spPr>
          <a:xfrm>
            <a:off x="14852032" y="1492405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38A92E-9C14-3C4E-BCB0-38575D6A024D}"/>
              </a:ext>
            </a:extLst>
          </p:cNvPr>
          <p:cNvSpPr/>
          <p:nvPr/>
        </p:nvSpPr>
        <p:spPr>
          <a:xfrm>
            <a:off x="16267794" y="1845696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035F19-5533-054F-B1DA-2B9F2A3E86D6}"/>
              </a:ext>
            </a:extLst>
          </p:cNvPr>
          <p:cNvSpPr/>
          <p:nvPr/>
        </p:nvSpPr>
        <p:spPr>
          <a:xfrm>
            <a:off x="16105002" y="3298790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F5DF1F-3908-8446-A699-423DAB9B4A6F}"/>
              </a:ext>
            </a:extLst>
          </p:cNvPr>
          <p:cNvSpPr/>
          <p:nvPr/>
        </p:nvSpPr>
        <p:spPr>
          <a:xfrm>
            <a:off x="16438379" y="2670371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AE5771-DE46-994A-9F57-BE428B522311}"/>
              </a:ext>
            </a:extLst>
          </p:cNvPr>
          <p:cNvSpPr/>
          <p:nvPr/>
        </p:nvSpPr>
        <p:spPr>
          <a:xfrm>
            <a:off x="14628195" y="730735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6BE63B-09CA-4449-9F00-13779CBC219B}"/>
              </a:ext>
            </a:extLst>
          </p:cNvPr>
          <p:cNvCxnSpPr/>
          <p:nvPr/>
        </p:nvCxnSpPr>
        <p:spPr>
          <a:xfrm>
            <a:off x="16074698" y="450511"/>
            <a:ext cx="0" cy="39482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BE912-3202-0A43-BE33-769399A2BB15}"/>
              </a:ext>
            </a:extLst>
          </p:cNvPr>
          <p:cNvSpPr/>
          <p:nvPr/>
        </p:nvSpPr>
        <p:spPr>
          <a:xfrm>
            <a:off x="19524480" y="450511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DCBF47-5215-9042-922C-97251D25F9B6}"/>
              </a:ext>
            </a:extLst>
          </p:cNvPr>
          <p:cNvSpPr/>
          <p:nvPr/>
        </p:nvSpPr>
        <p:spPr>
          <a:xfrm>
            <a:off x="20168717" y="907381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DACFC7-0094-4E40-95C5-A905B7B39AE8}"/>
              </a:ext>
            </a:extLst>
          </p:cNvPr>
          <p:cNvSpPr/>
          <p:nvPr/>
        </p:nvSpPr>
        <p:spPr>
          <a:xfrm>
            <a:off x="22575077" y="794812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2866E0-CC08-B346-BBE7-B25A34D5C4C1}"/>
              </a:ext>
            </a:extLst>
          </p:cNvPr>
          <p:cNvSpPr/>
          <p:nvPr/>
        </p:nvSpPr>
        <p:spPr>
          <a:xfrm>
            <a:off x="22129136" y="255260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AEDAE6-F1C5-834E-87F9-D77106E1032A}"/>
              </a:ext>
            </a:extLst>
          </p:cNvPr>
          <p:cNvSpPr/>
          <p:nvPr/>
        </p:nvSpPr>
        <p:spPr>
          <a:xfrm>
            <a:off x="21727354" y="367632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EB01EF-70FC-5043-A950-5B0E438C5B7A}"/>
              </a:ext>
            </a:extLst>
          </p:cNvPr>
          <p:cNvSpPr/>
          <p:nvPr/>
        </p:nvSpPr>
        <p:spPr>
          <a:xfrm>
            <a:off x="19985144" y="1669051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918D4B-4F3A-2D4E-BCF7-8EE690CFBC89}"/>
              </a:ext>
            </a:extLst>
          </p:cNvPr>
          <p:cNvSpPr/>
          <p:nvPr/>
        </p:nvSpPr>
        <p:spPr>
          <a:xfrm>
            <a:off x="20826808" y="2860872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BA63C7-7D79-034C-B0E7-80DA6BD3A94E}"/>
              </a:ext>
            </a:extLst>
          </p:cNvPr>
          <p:cNvSpPr/>
          <p:nvPr/>
        </p:nvSpPr>
        <p:spPr>
          <a:xfrm>
            <a:off x="19669953" y="3086008"/>
            <a:ext cx="353291" cy="353291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B37762-E375-8140-9FD7-F52856380144}"/>
              </a:ext>
            </a:extLst>
          </p:cNvPr>
          <p:cNvSpPr/>
          <p:nvPr/>
        </p:nvSpPr>
        <p:spPr>
          <a:xfrm>
            <a:off x="21322106" y="1492404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EF8B109-1F25-6D4F-98D8-C93D1975EBAE}"/>
              </a:ext>
            </a:extLst>
          </p:cNvPr>
          <p:cNvSpPr/>
          <p:nvPr/>
        </p:nvSpPr>
        <p:spPr>
          <a:xfrm>
            <a:off x="22737869" y="1845696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B821B27-14E1-E54E-8CA7-85C56182B70D}"/>
              </a:ext>
            </a:extLst>
          </p:cNvPr>
          <p:cNvSpPr/>
          <p:nvPr/>
        </p:nvSpPr>
        <p:spPr>
          <a:xfrm>
            <a:off x="22575077" y="3298790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F48BA5-E21F-474A-BCD3-03D4ECFF9745}"/>
              </a:ext>
            </a:extLst>
          </p:cNvPr>
          <p:cNvSpPr/>
          <p:nvPr/>
        </p:nvSpPr>
        <p:spPr>
          <a:xfrm>
            <a:off x="22908454" y="2670371"/>
            <a:ext cx="353291" cy="353291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FDA0A-629B-104F-84CC-7411008F89BB}"/>
              </a:ext>
            </a:extLst>
          </p:cNvPr>
          <p:cNvSpPr/>
          <p:nvPr/>
        </p:nvSpPr>
        <p:spPr>
          <a:xfrm>
            <a:off x="21098270" y="730735"/>
            <a:ext cx="507600" cy="505854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A3BCEF-837E-4547-8988-CD75E8DDC121}"/>
              </a:ext>
            </a:extLst>
          </p:cNvPr>
          <p:cNvCxnSpPr/>
          <p:nvPr/>
        </p:nvCxnSpPr>
        <p:spPr>
          <a:xfrm>
            <a:off x="22544773" y="450511"/>
            <a:ext cx="0" cy="39482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8DF550-F381-0648-BF3D-3F94F6AE0DB9}"/>
              </a:ext>
            </a:extLst>
          </p:cNvPr>
          <p:cNvSpPr/>
          <p:nvPr/>
        </p:nvSpPr>
        <p:spPr>
          <a:xfrm>
            <a:off x="19524480" y="4927393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E4B6CE7-0E02-F549-9DC1-D0ACF6BEE7AF}"/>
              </a:ext>
            </a:extLst>
          </p:cNvPr>
          <p:cNvSpPr/>
          <p:nvPr/>
        </p:nvSpPr>
        <p:spPr>
          <a:xfrm>
            <a:off x="20168716" y="5384262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6ABB72-243B-7841-A564-078D94B3BEA5}"/>
              </a:ext>
            </a:extLst>
          </p:cNvPr>
          <p:cNvSpPr/>
          <p:nvPr/>
        </p:nvSpPr>
        <p:spPr>
          <a:xfrm>
            <a:off x="22575077" y="5271694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2E3052-DFD1-D444-AA2B-9C9C0F12B2EA}"/>
              </a:ext>
            </a:extLst>
          </p:cNvPr>
          <p:cNvSpPr/>
          <p:nvPr/>
        </p:nvSpPr>
        <p:spPr>
          <a:xfrm>
            <a:off x="22129136" y="7029490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3D82C8E-42D4-F349-A63A-1DA8E370B29D}"/>
              </a:ext>
            </a:extLst>
          </p:cNvPr>
          <p:cNvSpPr/>
          <p:nvPr/>
        </p:nvSpPr>
        <p:spPr>
          <a:xfrm>
            <a:off x="21727354" y="8153210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81CEDA-874D-6C47-8867-213D94BD8D04}"/>
              </a:ext>
            </a:extLst>
          </p:cNvPr>
          <p:cNvSpPr/>
          <p:nvPr/>
        </p:nvSpPr>
        <p:spPr>
          <a:xfrm>
            <a:off x="19985144" y="6145932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88F092-FC12-B34E-85E8-DA1536A484CE}"/>
              </a:ext>
            </a:extLst>
          </p:cNvPr>
          <p:cNvSpPr/>
          <p:nvPr/>
        </p:nvSpPr>
        <p:spPr>
          <a:xfrm>
            <a:off x="20826808" y="7337754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7639F7B-A047-B140-8F66-6EC497232AB4}"/>
              </a:ext>
            </a:extLst>
          </p:cNvPr>
          <p:cNvSpPr/>
          <p:nvPr/>
        </p:nvSpPr>
        <p:spPr>
          <a:xfrm>
            <a:off x="19669953" y="7562890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7B5A61-17D3-9446-9DE1-2F7F74006481}"/>
              </a:ext>
            </a:extLst>
          </p:cNvPr>
          <p:cNvSpPr/>
          <p:nvPr/>
        </p:nvSpPr>
        <p:spPr>
          <a:xfrm>
            <a:off x="21322106" y="5969286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8D7964E-F263-DD49-AD99-B1E1B1A8096A}"/>
              </a:ext>
            </a:extLst>
          </p:cNvPr>
          <p:cNvSpPr/>
          <p:nvPr/>
        </p:nvSpPr>
        <p:spPr>
          <a:xfrm>
            <a:off x="22737869" y="6322578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F50A93-9D43-0A4E-BEAE-A41C65847694}"/>
              </a:ext>
            </a:extLst>
          </p:cNvPr>
          <p:cNvSpPr/>
          <p:nvPr/>
        </p:nvSpPr>
        <p:spPr>
          <a:xfrm>
            <a:off x="22575076" y="7775671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8FA48F2-A250-7A42-BC20-2654AE4B1092}"/>
              </a:ext>
            </a:extLst>
          </p:cNvPr>
          <p:cNvSpPr/>
          <p:nvPr/>
        </p:nvSpPr>
        <p:spPr>
          <a:xfrm>
            <a:off x="22908453" y="7147252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F67E67-6B90-E64D-82CC-BCC66D6A318E}"/>
              </a:ext>
            </a:extLst>
          </p:cNvPr>
          <p:cNvSpPr/>
          <p:nvPr/>
        </p:nvSpPr>
        <p:spPr>
          <a:xfrm>
            <a:off x="21098270" y="5207617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6C8B9A-DAFD-1E4C-92C7-AE8053B82A31}"/>
              </a:ext>
            </a:extLst>
          </p:cNvPr>
          <p:cNvCxnSpPr>
            <a:cxnSpLocks/>
          </p:cNvCxnSpPr>
          <p:nvPr/>
        </p:nvCxnSpPr>
        <p:spPr>
          <a:xfrm>
            <a:off x="19524480" y="6770364"/>
            <a:ext cx="39485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9E17B85-5A68-3C40-A8DA-46233E977FC6}"/>
              </a:ext>
            </a:extLst>
          </p:cNvPr>
          <p:cNvSpPr/>
          <p:nvPr/>
        </p:nvSpPr>
        <p:spPr>
          <a:xfrm>
            <a:off x="13076031" y="4924854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E24C67E-E69B-F044-B8E0-840858807521}"/>
              </a:ext>
            </a:extLst>
          </p:cNvPr>
          <p:cNvSpPr/>
          <p:nvPr/>
        </p:nvSpPr>
        <p:spPr>
          <a:xfrm>
            <a:off x="13720268" y="5381724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75211F-4398-7C4B-BDDB-9D9BCB127626}"/>
              </a:ext>
            </a:extLst>
          </p:cNvPr>
          <p:cNvSpPr/>
          <p:nvPr/>
        </p:nvSpPr>
        <p:spPr>
          <a:xfrm>
            <a:off x="16126628" y="5269155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E011090-37D0-0F40-9259-B75E8526F0F4}"/>
              </a:ext>
            </a:extLst>
          </p:cNvPr>
          <p:cNvSpPr/>
          <p:nvPr/>
        </p:nvSpPr>
        <p:spPr>
          <a:xfrm>
            <a:off x="15680687" y="7026951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E3FE194-CAFB-0C4C-89AE-051B24510864}"/>
              </a:ext>
            </a:extLst>
          </p:cNvPr>
          <p:cNvSpPr/>
          <p:nvPr/>
        </p:nvSpPr>
        <p:spPr>
          <a:xfrm>
            <a:off x="15278905" y="8150671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4ABFE8F-DCBC-934E-A079-3D68F6BC72C8}"/>
              </a:ext>
            </a:extLst>
          </p:cNvPr>
          <p:cNvSpPr/>
          <p:nvPr/>
        </p:nvSpPr>
        <p:spPr>
          <a:xfrm>
            <a:off x="13536695" y="6143394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E27A626-1838-2142-8EA1-19536C9C8B09}"/>
              </a:ext>
            </a:extLst>
          </p:cNvPr>
          <p:cNvSpPr/>
          <p:nvPr/>
        </p:nvSpPr>
        <p:spPr>
          <a:xfrm>
            <a:off x="14378359" y="7335215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8185AC4-237C-9E40-9762-7A21B30A3E3B}"/>
              </a:ext>
            </a:extLst>
          </p:cNvPr>
          <p:cNvSpPr/>
          <p:nvPr/>
        </p:nvSpPr>
        <p:spPr>
          <a:xfrm>
            <a:off x="13221504" y="7560351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A5AA850-AB7E-9641-88AC-FC00BF3E1F64}"/>
              </a:ext>
            </a:extLst>
          </p:cNvPr>
          <p:cNvSpPr/>
          <p:nvPr/>
        </p:nvSpPr>
        <p:spPr>
          <a:xfrm>
            <a:off x="14873657" y="5966747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FD0426B-9F88-B249-A6E9-8D49F7E1FAEB}"/>
              </a:ext>
            </a:extLst>
          </p:cNvPr>
          <p:cNvSpPr/>
          <p:nvPr/>
        </p:nvSpPr>
        <p:spPr>
          <a:xfrm>
            <a:off x="16289420" y="6320039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A3223D-2BE6-BF4E-8961-D8C7D922F60A}"/>
              </a:ext>
            </a:extLst>
          </p:cNvPr>
          <p:cNvSpPr/>
          <p:nvPr/>
        </p:nvSpPr>
        <p:spPr>
          <a:xfrm>
            <a:off x="16126628" y="7773133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4086E4-1897-614F-9207-DAD37DEFEDCE}"/>
              </a:ext>
            </a:extLst>
          </p:cNvPr>
          <p:cNvSpPr/>
          <p:nvPr/>
        </p:nvSpPr>
        <p:spPr>
          <a:xfrm>
            <a:off x="16460005" y="7144714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5189BB-1365-8849-8540-332ADE252A4B}"/>
              </a:ext>
            </a:extLst>
          </p:cNvPr>
          <p:cNvSpPr/>
          <p:nvPr/>
        </p:nvSpPr>
        <p:spPr>
          <a:xfrm>
            <a:off x="14649821" y="5205078"/>
            <a:ext cx="507600" cy="505854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A844A2-D946-B049-8028-01CB8E4C66B0}"/>
              </a:ext>
            </a:extLst>
          </p:cNvPr>
          <p:cNvSpPr/>
          <p:nvPr/>
        </p:nvSpPr>
        <p:spPr>
          <a:xfrm>
            <a:off x="13052536" y="9400469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9D6AB90-1373-BD46-9D38-73A7864B638E}"/>
              </a:ext>
            </a:extLst>
          </p:cNvPr>
          <p:cNvSpPr/>
          <p:nvPr/>
        </p:nvSpPr>
        <p:spPr>
          <a:xfrm>
            <a:off x="13696772" y="9857338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0610AB4-9802-FC42-89AD-7E96FF8BF901}"/>
              </a:ext>
            </a:extLst>
          </p:cNvPr>
          <p:cNvSpPr/>
          <p:nvPr/>
        </p:nvSpPr>
        <p:spPr>
          <a:xfrm>
            <a:off x="16103133" y="9744770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E3D301-FC79-A642-944B-2E4D887E44CB}"/>
              </a:ext>
            </a:extLst>
          </p:cNvPr>
          <p:cNvSpPr/>
          <p:nvPr/>
        </p:nvSpPr>
        <p:spPr>
          <a:xfrm>
            <a:off x="15657192" y="1150256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2955DC-7CC7-B04C-A96F-6D5A27F685A6}"/>
              </a:ext>
            </a:extLst>
          </p:cNvPr>
          <p:cNvSpPr/>
          <p:nvPr/>
        </p:nvSpPr>
        <p:spPr>
          <a:xfrm>
            <a:off x="15255410" y="1262628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3AA0AC3-99F0-8848-BC84-99C73F279A1B}"/>
              </a:ext>
            </a:extLst>
          </p:cNvPr>
          <p:cNvSpPr/>
          <p:nvPr/>
        </p:nvSpPr>
        <p:spPr>
          <a:xfrm>
            <a:off x="13513200" y="10619008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880E85D-C3E2-C841-BDAF-8F6864841682}"/>
              </a:ext>
            </a:extLst>
          </p:cNvPr>
          <p:cNvSpPr/>
          <p:nvPr/>
        </p:nvSpPr>
        <p:spPr>
          <a:xfrm>
            <a:off x="14354864" y="11810830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EE45C03-AA0A-274D-8BE0-884191E3F7D2}"/>
              </a:ext>
            </a:extLst>
          </p:cNvPr>
          <p:cNvSpPr/>
          <p:nvPr/>
        </p:nvSpPr>
        <p:spPr>
          <a:xfrm>
            <a:off x="13198009" y="1203596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8BA3FA3-61B8-484B-90AD-FE15AAB9CB72}"/>
              </a:ext>
            </a:extLst>
          </p:cNvPr>
          <p:cNvSpPr/>
          <p:nvPr/>
        </p:nvSpPr>
        <p:spPr>
          <a:xfrm>
            <a:off x="14850162" y="10442362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3F8C09E-AE89-E54B-9ED0-F7EF6245A5BC}"/>
              </a:ext>
            </a:extLst>
          </p:cNvPr>
          <p:cNvSpPr/>
          <p:nvPr/>
        </p:nvSpPr>
        <p:spPr>
          <a:xfrm>
            <a:off x="16265925" y="10795654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4468A9B-A86C-FB4C-BEF5-6CF8D9117C9A}"/>
              </a:ext>
            </a:extLst>
          </p:cNvPr>
          <p:cNvSpPr/>
          <p:nvPr/>
        </p:nvSpPr>
        <p:spPr>
          <a:xfrm>
            <a:off x="16103132" y="12248747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E6DA1A3-B623-4444-A6F0-6EB64E50D178}"/>
              </a:ext>
            </a:extLst>
          </p:cNvPr>
          <p:cNvSpPr/>
          <p:nvPr/>
        </p:nvSpPr>
        <p:spPr>
          <a:xfrm>
            <a:off x="16436509" y="11620328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5D691F-CB20-D545-9E59-B7EEB1B69E91}"/>
              </a:ext>
            </a:extLst>
          </p:cNvPr>
          <p:cNvSpPr/>
          <p:nvPr/>
        </p:nvSpPr>
        <p:spPr>
          <a:xfrm>
            <a:off x="14626326" y="9680693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881BD53-7A8C-3B45-A83A-8E86B99828CE}"/>
              </a:ext>
            </a:extLst>
          </p:cNvPr>
          <p:cNvSpPr/>
          <p:nvPr/>
        </p:nvSpPr>
        <p:spPr>
          <a:xfrm>
            <a:off x="19527833" y="9400469"/>
            <a:ext cx="3948546" cy="394821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F8A1536-5921-0542-8E61-7FD9F8124CA9}"/>
              </a:ext>
            </a:extLst>
          </p:cNvPr>
          <p:cNvSpPr/>
          <p:nvPr/>
        </p:nvSpPr>
        <p:spPr>
          <a:xfrm>
            <a:off x="20172069" y="9857338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61C50B7-52DC-EF46-ACE7-010A64222A3A}"/>
              </a:ext>
            </a:extLst>
          </p:cNvPr>
          <p:cNvSpPr/>
          <p:nvPr/>
        </p:nvSpPr>
        <p:spPr>
          <a:xfrm>
            <a:off x="22578430" y="9744770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AAAF177-8275-BD40-AFA2-156ED99ADDC0}"/>
              </a:ext>
            </a:extLst>
          </p:cNvPr>
          <p:cNvSpPr/>
          <p:nvPr/>
        </p:nvSpPr>
        <p:spPr>
          <a:xfrm>
            <a:off x="22132489" y="1150256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9B31318-F56B-7B41-A38F-F582E9787A9F}"/>
              </a:ext>
            </a:extLst>
          </p:cNvPr>
          <p:cNvSpPr/>
          <p:nvPr/>
        </p:nvSpPr>
        <p:spPr>
          <a:xfrm>
            <a:off x="21730707" y="1262628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1974956-F46C-6345-9698-47337A3B401E}"/>
              </a:ext>
            </a:extLst>
          </p:cNvPr>
          <p:cNvSpPr/>
          <p:nvPr/>
        </p:nvSpPr>
        <p:spPr>
          <a:xfrm>
            <a:off x="19988497" y="10619008"/>
            <a:ext cx="507600" cy="5076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C6BC5CE-007A-9D4B-9175-E50A3BD72EE9}"/>
              </a:ext>
            </a:extLst>
          </p:cNvPr>
          <p:cNvSpPr/>
          <p:nvPr/>
        </p:nvSpPr>
        <p:spPr>
          <a:xfrm>
            <a:off x="20830161" y="11810830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E789130-61CC-5F4B-9760-0B7C1A38C0EA}"/>
              </a:ext>
            </a:extLst>
          </p:cNvPr>
          <p:cNvSpPr/>
          <p:nvPr/>
        </p:nvSpPr>
        <p:spPr>
          <a:xfrm>
            <a:off x="19673306" y="12035966"/>
            <a:ext cx="180000" cy="18000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257ABC1-8435-524E-9433-03B5994387C2}"/>
              </a:ext>
            </a:extLst>
          </p:cNvPr>
          <p:cNvSpPr/>
          <p:nvPr/>
        </p:nvSpPr>
        <p:spPr>
          <a:xfrm>
            <a:off x="21325459" y="10442362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D5F61-23E4-9045-91E2-2B83EAB61CAC}"/>
              </a:ext>
            </a:extLst>
          </p:cNvPr>
          <p:cNvSpPr/>
          <p:nvPr/>
        </p:nvSpPr>
        <p:spPr>
          <a:xfrm>
            <a:off x="22741222" y="10795654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7EA9F84-11E5-EC44-8D30-75FB6338375F}"/>
              </a:ext>
            </a:extLst>
          </p:cNvPr>
          <p:cNvSpPr/>
          <p:nvPr/>
        </p:nvSpPr>
        <p:spPr>
          <a:xfrm>
            <a:off x="22578429" y="12248747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C24F79F-9835-2D47-897F-F0A34E61A4CC}"/>
              </a:ext>
            </a:extLst>
          </p:cNvPr>
          <p:cNvSpPr/>
          <p:nvPr/>
        </p:nvSpPr>
        <p:spPr>
          <a:xfrm>
            <a:off x="22911806" y="11620328"/>
            <a:ext cx="507600" cy="5076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1EAB0B-4C66-2647-B614-0D2D29B397D1}"/>
              </a:ext>
            </a:extLst>
          </p:cNvPr>
          <p:cNvSpPr/>
          <p:nvPr/>
        </p:nvSpPr>
        <p:spPr>
          <a:xfrm>
            <a:off x="21101623" y="9680693"/>
            <a:ext cx="180000" cy="180000"/>
          </a:xfrm>
          <a:prstGeom prst="ellipse">
            <a:avLst/>
          </a:prstGeom>
          <a:solidFill>
            <a:srgbClr val="5950E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9A8F19-32A4-0C47-B18E-BA94A538144E}"/>
              </a:ext>
            </a:extLst>
          </p:cNvPr>
          <p:cNvCxnSpPr>
            <a:cxnSpLocks/>
          </p:cNvCxnSpPr>
          <p:nvPr/>
        </p:nvCxnSpPr>
        <p:spPr>
          <a:xfrm>
            <a:off x="20763013" y="9400469"/>
            <a:ext cx="0" cy="39482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3E66DF-A518-F945-8A4E-CB46D25456FE}"/>
              </a:ext>
            </a:extLst>
          </p:cNvPr>
          <p:cNvCxnSpPr>
            <a:cxnSpLocks/>
          </p:cNvCxnSpPr>
          <p:nvPr/>
        </p:nvCxnSpPr>
        <p:spPr>
          <a:xfrm>
            <a:off x="13055889" y="2198987"/>
            <a:ext cx="39485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9ED2758-7153-FB48-8EAF-C3A8C19AC50A}"/>
              </a:ext>
            </a:extLst>
          </p:cNvPr>
          <p:cNvCxnSpPr>
            <a:cxnSpLocks/>
          </p:cNvCxnSpPr>
          <p:nvPr/>
        </p:nvCxnSpPr>
        <p:spPr>
          <a:xfrm>
            <a:off x="14204372" y="450511"/>
            <a:ext cx="0" cy="39482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Текст 3">
            <a:extLst>
              <a:ext uri="{FF2B5EF4-FFF2-40B4-BE49-F238E27FC236}">
                <a16:creationId xmlns:a16="http://schemas.microsoft.com/office/drawing/2014/main" id="{1BBCA864-F3E1-473C-8545-6A77DD196D16}"/>
              </a:ext>
            </a:extLst>
          </p:cNvPr>
          <p:cNvSpPr txBox="1">
            <a:spLocks/>
          </p:cNvSpPr>
          <p:nvPr/>
        </p:nvSpPr>
        <p:spPr>
          <a:xfrm>
            <a:off x="612983" y="631271"/>
            <a:ext cx="22860001" cy="1651001"/>
          </a:xfrm>
          <a:prstGeom prst="rect">
            <a:avLst/>
          </a:prstGeom>
        </p:spPr>
        <p:txBody>
          <a:bodyPr/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hangingPunct="1">
              <a:lnSpc>
                <a:spcPct val="85000"/>
              </a:lnSpc>
              <a:spcBef>
                <a:spcPts val="0"/>
              </a:spcBef>
              <a:defRPr/>
            </a:pPr>
            <a:r>
              <a:rPr lang="en-US" sz="8800" dirty="0">
                <a:latin typeface="YS Text Bold"/>
              </a:rPr>
              <a:t>Boosting: intuition</a:t>
            </a:r>
          </a:p>
        </p:txBody>
      </p:sp>
    </p:spTree>
    <p:extLst>
      <p:ext uri="{BB962C8B-B14F-4D97-AF65-F5344CB8AC3E}">
        <p14:creationId xmlns:p14="http://schemas.microsoft.com/office/powerpoint/2010/main" val="27626542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0CEA451D-C3B0-2F06-E007-EC2C61B42F8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999" y="686135"/>
            <a:ext cx="22860001" cy="1651001"/>
          </a:xfrm>
        </p:spPr>
        <p:txBody>
          <a:bodyPr/>
          <a:lstStyle/>
          <a:p>
            <a:pPr lvl="0"/>
            <a:r>
              <a:rPr lang="en-US" dirty="0"/>
              <a:t>Gradient boosting</a:t>
            </a:r>
          </a:p>
          <a:p>
            <a:pPr lvl="0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5D843A-2718-5843-ABC5-3F93660FB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72" y="2824533"/>
            <a:ext cx="5815584" cy="1923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CFDE4-DA08-B74B-991D-0AE8D974B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/>
          <a:stretch/>
        </p:blipFill>
        <p:spPr>
          <a:xfrm>
            <a:off x="2652190" y="5653126"/>
            <a:ext cx="9381314" cy="1597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5B338-12CD-CF49-8D63-ECA6EF16C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72" y="8502429"/>
            <a:ext cx="9907602" cy="1707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6A21C3-F195-4042-9B04-239570F84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11253938"/>
            <a:ext cx="13930962" cy="1760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7CC78-6C7C-452E-B834-DEA252197E2D}"/>
              </a:ext>
            </a:extLst>
          </p:cNvPr>
          <p:cNvSpPr txBox="1"/>
          <p:nvPr/>
        </p:nvSpPr>
        <p:spPr>
          <a:xfrm>
            <a:off x="634736" y="3159503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7CF9B-8B6B-4DBC-AA4B-651E075401AE}"/>
              </a:ext>
            </a:extLst>
          </p:cNvPr>
          <p:cNvSpPr txBox="1"/>
          <p:nvPr/>
        </p:nvSpPr>
        <p:spPr>
          <a:xfrm>
            <a:off x="634736" y="5882741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3258F-C7BB-4739-9F64-214982CEDB56}"/>
              </a:ext>
            </a:extLst>
          </p:cNvPr>
          <p:cNvSpPr txBox="1"/>
          <p:nvPr/>
        </p:nvSpPr>
        <p:spPr>
          <a:xfrm>
            <a:off x="634736" y="8678567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59089E-8539-4DB8-8886-1DCDB9415715}"/>
              </a:ext>
            </a:extLst>
          </p:cNvPr>
          <p:cNvSpPr txBox="1"/>
          <p:nvPr/>
        </p:nvSpPr>
        <p:spPr>
          <a:xfrm>
            <a:off x="634736" y="11606428"/>
            <a:ext cx="157215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8000" spc="-20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YS Text Bold"/>
              </a:rPr>
              <a:t>04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E9A9B99-C7C8-4256-9335-DBA379C9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1" r="-2219"/>
          <a:stretch/>
        </p:blipFill>
        <p:spPr>
          <a:xfrm>
            <a:off x="12033504" y="5653126"/>
            <a:ext cx="4279392" cy="15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98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ru-RU"/>
              <a:pPr/>
              <a:t>8</a:t>
            </a:fld>
            <a:endParaRPr lang="ru-RU"/>
          </a:p>
        </p:txBody>
      </p:sp>
      <p:sp>
        <p:nvSpPr>
          <p:cNvPr id="798" name="Текст в две колонки"/>
          <p:cNvSpPr txBox="1">
            <a:spLocks noGrp="1"/>
          </p:cNvSpPr>
          <p:nvPr>
            <p:ph type="body" sz="quarter" idx="25"/>
          </p:nvPr>
        </p:nvSpPr>
        <p:spPr>
          <a:xfrm>
            <a:off x="704423" y="686135"/>
            <a:ext cx="22860001" cy="1651001"/>
          </a:xfrm>
        </p:spPr>
        <p:txBody>
          <a:bodyPr/>
          <a:lstStyle/>
          <a:p>
            <a:r>
              <a:rPr lang="ru-RU" dirty="0">
                <a:sym typeface="YS Text Regular"/>
              </a:rPr>
              <a:t>R</a:t>
            </a:r>
            <a:r>
              <a:rPr lang="en-US" dirty="0" err="1">
                <a:sym typeface="YS Text Regular"/>
              </a:rPr>
              <a:t>egularization</a:t>
            </a:r>
            <a:endParaRPr lang="en-US" dirty="0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0EA1F39-BC59-0F57-3A46-435E1CF95322}"/>
              </a:ext>
            </a:extLst>
          </p:cNvPr>
          <p:cNvSpPr txBox="1">
            <a:spLocks/>
          </p:cNvSpPr>
          <p:nvPr/>
        </p:nvSpPr>
        <p:spPr>
          <a:xfrm>
            <a:off x="736600" y="12699392"/>
            <a:ext cx="9221035" cy="492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>
              <a:spcBef>
                <a:spcPts val="0"/>
              </a:spcBef>
              <a:buSzPct val="100000"/>
            </a:pPr>
            <a:r>
              <a:rPr lang="fr-FR" sz="2400" dirty="0"/>
              <a:t>source: </a:t>
            </a:r>
            <a:r>
              <a:rPr lang="fr-F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https://people.eecs.berkeley.edu/~jrs/189/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756BBDA-B30B-5D46-AB50-9299A2C66AA2}"/>
              </a:ext>
            </a:extLst>
          </p:cNvPr>
          <p:cNvSpPr/>
          <p:nvPr/>
        </p:nvSpPr>
        <p:spPr>
          <a:xfrm>
            <a:off x="741000" y="4612215"/>
            <a:ext cx="8510955" cy="6512181"/>
          </a:xfrm>
          <a:prstGeom prst="roundRect">
            <a:avLst>
              <a:gd name="adj" fmla="val 6428"/>
            </a:avLst>
          </a:prstGeom>
          <a:solidFill>
            <a:srgbClr val="FFFFFF"/>
          </a:solidFill>
          <a:ln w="508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59E476E-1532-5A88-924A-C71FC767E64F}"/>
              </a:ext>
            </a:extLst>
          </p:cNvPr>
          <p:cNvSpPr txBox="1">
            <a:spLocks/>
          </p:cNvSpPr>
          <p:nvPr/>
        </p:nvSpPr>
        <p:spPr>
          <a:xfrm>
            <a:off x="741000" y="3472747"/>
            <a:ext cx="7831500" cy="60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YS Text Bold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hangingPunct="1"/>
            <a:r>
              <a:rPr lang="en-US" sz="3600" dirty="0"/>
              <a:t>L</a:t>
            </a:r>
            <a:r>
              <a:rPr lang="en-US" sz="2400" dirty="0"/>
              <a:t>2</a:t>
            </a:r>
            <a:r>
              <a:rPr lang="en-US" sz="3600" dirty="0"/>
              <a:t> </a:t>
            </a:r>
            <a:r>
              <a:rPr lang="en-US" sz="3600" dirty="0">
                <a:latin typeface="+mn-lt"/>
                <a:ea typeface="+mn-ea"/>
                <a:cs typeface="+mn-cs"/>
                <a:sym typeface="YS Text Regular"/>
              </a:rPr>
              <a:t>regularization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C6F8062C-D89A-4AC7-733A-9417BA25670B}"/>
              </a:ext>
            </a:extLst>
          </p:cNvPr>
          <p:cNvSpPr txBox="1">
            <a:spLocks/>
          </p:cNvSpPr>
          <p:nvPr/>
        </p:nvSpPr>
        <p:spPr>
          <a:xfrm>
            <a:off x="12209100" y="3492458"/>
            <a:ext cx="7831500" cy="60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YS Text Bold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hangingPunct="1"/>
            <a:r>
              <a:rPr lang="en-US" sz="3600" dirty="0"/>
              <a:t>L</a:t>
            </a:r>
            <a:r>
              <a:rPr lang="en-US" sz="2400" dirty="0"/>
              <a:t>1</a:t>
            </a:r>
            <a:r>
              <a:rPr lang="en-US" sz="3600" dirty="0">
                <a:latin typeface="+mn-lt"/>
                <a:ea typeface="+mn-ea"/>
                <a:cs typeface="+mn-cs"/>
                <a:sym typeface="YS Text Regular"/>
              </a:rPr>
              <a:t> regularization</a:t>
            </a:r>
          </a:p>
        </p:txBody>
      </p:sp>
      <p:pic>
        <p:nvPicPr>
          <p:cNvPr id="17" name="Google Shape;386;p46">
            <a:extLst>
              <a:ext uri="{FF2B5EF4-FFF2-40B4-BE49-F238E27FC236}">
                <a16:creationId xmlns:a16="http://schemas.microsoft.com/office/drawing/2014/main" id="{4CD8D8A4-70EB-87BD-A434-28406D4386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799" r="51098" b="13841"/>
          <a:stretch/>
        </p:blipFill>
        <p:spPr>
          <a:xfrm>
            <a:off x="985589" y="5271198"/>
            <a:ext cx="8021776" cy="560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AEFBD69-A2BA-9B5A-E75F-5281EEB1C7B3}"/>
              </a:ext>
            </a:extLst>
          </p:cNvPr>
          <p:cNvSpPr/>
          <p:nvPr/>
        </p:nvSpPr>
        <p:spPr>
          <a:xfrm>
            <a:off x="4656750" y="5066325"/>
            <a:ext cx="486750" cy="242973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12081F5-D6E0-0DAF-491E-F21861FA1536}"/>
              </a:ext>
            </a:extLst>
          </p:cNvPr>
          <p:cNvSpPr/>
          <p:nvPr/>
        </p:nvSpPr>
        <p:spPr>
          <a:xfrm>
            <a:off x="12209100" y="4612215"/>
            <a:ext cx="8510955" cy="6512181"/>
          </a:xfrm>
          <a:prstGeom prst="roundRect">
            <a:avLst>
              <a:gd name="adj" fmla="val 6428"/>
            </a:avLst>
          </a:prstGeom>
          <a:solidFill>
            <a:srgbClr val="FFFFFF"/>
          </a:solidFill>
          <a:ln w="508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pic>
        <p:nvPicPr>
          <p:cNvPr id="20" name="Google Shape;386;p46">
            <a:extLst>
              <a:ext uri="{FF2B5EF4-FFF2-40B4-BE49-F238E27FC236}">
                <a16:creationId xmlns:a16="http://schemas.microsoft.com/office/drawing/2014/main" id="{0BA72101-8986-5270-5192-93D9BB50A5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519" t="17799" r="1579" b="13841"/>
          <a:stretch/>
        </p:blipFill>
        <p:spPr>
          <a:xfrm>
            <a:off x="12453689" y="5271198"/>
            <a:ext cx="8021776" cy="560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887F599-FF4F-C4EB-520D-3BEDCF480F6D}"/>
              </a:ext>
            </a:extLst>
          </p:cNvPr>
          <p:cNvSpPr/>
          <p:nvPr/>
        </p:nvSpPr>
        <p:spPr>
          <a:xfrm>
            <a:off x="16124850" y="5066325"/>
            <a:ext cx="486750" cy="242973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4B8C0-2117-4547-0440-4D2C56BC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3224457"/>
            <a:ext cx="16383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D294-6EBC-4F76-6B0E-8856DA582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450" y="3301858"/>
            <a:ext cx="1638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053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8666" y="13056477"/>
            <a:ext cx="347981" cy="355601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ru-RU"/>
              <a:pPr/>
              <a:t>9</a:t>
            </a:fld>
            <a:endParaRPr lang="ru-RU"/>
          </a:p>
        </p:txBody>
      </p:sp>
      <p:sp>
        <p:nvSpPr>
          <p:cNvPr id="798" name="Текст в две колонки"/>
          <p:cNvSpPr txBox="1">
            <a:spLocks noGrp="1"/>
          </p:cNvSpPr>
          <p:nvPr>
            <p:ph type="body" sz="quarter" idx="25"/>
          </p:nvPr>
        </p:nvSpPr>
        <p:spPr>
          <a:xfrm>
            <a:off x="740999" y="686135"/>
            <a:ext cx="22860001" cy="1651001"/>
          </a:xfrm>
        </p:spPr>
        <p:txBody>
          <a:bodyPr/>
          <a:lstStyle/>
          <a:p>
            <a:r>
              <a:rPr lang="en-US" dirty="0" err="1">
                <a:sym typeface="YS Text Regular"/>
              </a:rPr>
              <a:t>Shap</a:t>
            </a:r>
            <a:r>
              <a:rPr lang="en-US" dirty="0">
                <a:sym typeface="YS Text Regular"/>
              </a:rPr>
              <a:t> values</a:t>
            </a:r>
            <a:endParaRPr lang="en-US" dirty="0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F0EA1F39-BC59-0F57-3A46-435E1CF95322}"/>
              </a:ext>
            </a:extLst>
          </p:cNvPr>
          <p:cNvSpPr txBox="1">
            <a:spLocks/>
          </p:cNvSpPr>
          <p:nvPr/>
        </p:nvSpPr>
        <p:spPr>
          <a:xfrm>
            <a:off x="736599" y="12699392"/>
            <a:ext cx="2198958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1pPr>
            <a:lvl2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2pPr>
            <a:lvl3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3pPr>
            <a:lvl4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4pPr>
            <a:lvl5pPr marL="0" marR="0" indent="0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5pPr>
            <a:lvl6pPr marL="5028948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6pPr>
            <a:lvl7pPr marL="5943303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7pPr>
            <a:lvl8pPr marL="6857657" marR="0" indent="-457177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8pPr>
            <a:lvl9pPr marL="7772010" marR="0" indent="-457176" algn="l" defTabSz="1828708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YS Text Regular"/>
              </a:defRPr>
            </a:lvl9pPr>
          </a:lstStyle>
          <a:p>
            <a:pPr lvl="2" hangingPunct="1">
              <a:spcBef>
                <a:spcPts val="0"/>
              </a:spcBef>
              <a:buSzPct val="100000"/>
            </a:pPr>
            <a:r>
              <a:rPr lang="fr-FR" sz="2400" dirty="0">
                <a:solidFill>
                  <a:schemeClr val="bg1"/>
                </a:solidFill>
              </a:rPr>
              <a:t>source: </a:t>
            </a:r>
            <a:r>
              <a:rPr lang="fr-F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https://shap.readthedocs.io/en/latest/example_notebooks/overviews/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E2C-92A8-3991-5A7A-B3634C4E4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r="11921"/>
          <a:stretch/>
        </p:blipFill>
        <p:spPr>
          <a:xfrm>
            <a:off x="1184315" y="5842592"/>
            <a:ext cx="9756379" cy="5432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F635A-9C25-7B56-A6A5-FACDB65F7A55}"/>
                  </a:ext>
                </a:extLst>
              </p:cNvPr>
              <p:cNvSpPr txBox="1"/>
              <p:nvPr/>
            </p:nvSpPr>
            <p:spPr>
              <a:xfrm>
                <a:off x="645159" y="3262557"/>
                <a:ext cx="11705127" cy="12189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RU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𝑝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𝑆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 ⊆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  <m:t>𝑁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  <m:t> /{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  <m:t>𝑖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𝑛</m:t>
                                  </m:r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 −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YS Text Regular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36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YS Text Regular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kumimoji="0" lang="en-US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YS Text Regular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!</m:t>
                              </m:r>
                            </m:num>
                            <m:den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𝑛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YS Text Regular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(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YS Text Regular"/>
                        </a:rPr>
                        <m:t>𝑝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𝑆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YS Text Regular"/>
                            </a:rPr>
                            <m:t> 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YS Text Regular"/>
                                </a:rPr>
                              </m:ctrlPr>
                            </m:dPr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YS Text Regular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YS Text Regular"/>
                        </a:rPr>
                        <m:t>−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YS Text Regular"/>
                        </a:rPr>
                        <m:t>𝑝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YS Text Regular"/>
                            </a:rPr>
                            <m:t>𝑆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YS Text Regular"/>
                        </a:rPr>
                        <m:t>)</m:t>
                      </m:r>
                    </m:oMath>
                  </m:oMathPara>
                </a14:m>
                <a:endParaRPr kumimoji="0" lang="en-RU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YS Text Regular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F635A-9C25-7B56-A6A5-FACDB65F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59" y="3262557"/>
                <a:ext cx="11705127" cy="1218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0C17E4-6D12-F49B-F470-E328AA5995EA}"/>
                  </a:ext>
                </a:extLst>
              </p:cNvPr>
              <p:cNvSpPr txBox="1"/>
              <p:nvPr/>
            </p:nvSpPr>
            <p:spPr>
              <a:xfrm>
                <a:off x="12185650" y="5187315"/>
                <a:ext cx="8406637" cy="1661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𝑝</m:t>
                    </m:r>
                    <m:d>
                      <m:dPr>
                        <m:ctrlPr>
                          <a:rPr lang="en-US"/>
                        </m:ctrlPr>
                      </m:dPr>
                      <m:e>
                        <m:r>
                          <a:rPr lang="en-US"/>
                          <m:t>𝑆</m:t>
                        </m:r>
                        <m:r>
                          <a:rPr lang="en-US"/>
                          <m:t> 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/>
                            </m:ctrlPr>
                          </m:dPr>
                          <m:e>
                            <m:r>
                              <a:rPr lang="en-US"/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RU" dirty="0"/>
                  <a:t> - </a:t>
                </a:r>
                <a:r>
                  <a:rPr lang="en-US" dirty="0"/>
                  <a:t> this is the prediction </a:t>
                </a:r>
                <a:br>
                  <a:rPr lang="ru-RU" dirty="0"/>
                </a:br>
                <a:r>
                  <a:rPr lang="en-US" dirty="0"/>
                  <a:t>of the model with the </a:t>
                </a:r>
                <a:r>
                  <a:rPr lang="en-US" dirty="0" err="1"/>
                  <a:t>i-th</a:t>
                </a:r>
                <a:r>
                  <a:rPr lang="en-US" dirty="0"/>
                  <a:t> feature</a:t>
                </a:r>
              </a:p>
              <a:p>
                <a:pPr>
                  <a:spcBef>
                    <a:spcPts val="0"/>
                  </a:spcBef>
                </a:pPr>
                <a:endParaRPr lang="en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0C17E4-6D12-F49B-F470-E328AA599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650" y="5187315"/>
                <a:ext cx="8406637" cy="1661993"/>
              </a:xfrm>
              <a:prstGeom prst="rect">
                <a:avLst/>
              </a:prstGeom>
              <a:blipFill>
                <a:blip r:embed="rId5"/>
                <a:stretch>
                  <a:fillRect l="-3336" t="-87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8E6996-6193-4DE1-66FA-A7431460579F}"/>
                  </a:ext>
                </a:extLst>
              </p:cNvPr>
              <p:cNvSpPr txBox="1"/>
              <p:nvPr/>
            </p:nvSpPr>
            <p:spPr>
              <a:xfrm>
                <a:off x="12185651" y="6706665"/>
                <a:ext cx="7254493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𝑝</m:t>
                    </m:r>
                    <m:d>
                      <m:dPr>
                        <m:ctrlPr>
                          <a:rPr lang="en-US"/>
                        </m:ctrlPr>
                      </m:dPr>
                      <m:e>
                        <m:r>
                          <a:rPr lang="en-US"/>
                          <m:t>𝑆</m:t>
                        </m:r>
                      </m:e>
                    </m:d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 - this is a prediction of the model without the </a:t>
                </a:r>
                <a:r>
                  <a:rPr lang="en-US" dirty="0" err="1"/>
                  <a:t>i-th</a:t>
                </a:r>
                <a:r>
                  <a:rPr lang="en-US" dirty="0"/>
                  <a:t> feature</a:t>
                </a:r>
                <a:endParaRPr lang="en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8E6996-6193-4DE1-66FA-A7431460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651" y="6706665"/>
                <a:ext cx="7254493" cy="1107996"/>
              </a:xfrm>
              <a:prstGeom prst="rect">
                <a:avLst/>
              </a:prstGeom>
              <a:blipFill>
                <a:blip r:embed="rId6"/>
                <a:stretch>
                  <a:fillRect l="-3866" t="-13187" b="-236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E3D210-0B06-A4C7-F0DC-FADB1CBA273E}"/>
                  </a:ext>
                </a:extLst>
              </p:cNvPr>
              <p:cNvSpPr txBox="1"/>
              <p:nvPr/>
            </p:nvSpPr>
            <p:spPr>
              <a:xfrm>
                <a:off x="12185651" y="8175763"/>
                <a:ext cx="4733540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𝑛</m:t>
                    </m:r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 - number of features</a:t>
                </a:r>
                <a:endParaRPr lang="en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E3D210-0B06-A4C7-F0DC-FADB1CBA2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651" y="8175763"/>
                <a:ext cx="4733540" cy="553998"/>
              </a:xfrm>
              <a:prstGeom prst="rect">
                <a:avLst/>
              </a:prstGeom>
              <a:blipFill>
                <a:blip r:embed="rId7"/>
                <a:stretch>
                  <a:fillRect t="-26374" r="-4897" b="-483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88CC53-E356-80B0-5D5C-208C92514A14}"/>
                  </a:ext>
                </a:extLst>
              </p:cNvPr>
              <p:cNvSpPr txBox="1"/>
              <p:nvPr/>
            </p:nvSpPr>
            <p:spPr>
              <a:xfrm>
                <a:off x="12185651" y="9141116"/>
                <a:ext cx="7528813" cy="110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/>
                      <m:t>𝑆</m:t>
                    </m:r>
                    <m:r>
                      <a:rPr lang="en-US"/>
                      <m:t> </m:t>
                    </m:r>
                  </m:oMath>
                </a14:m>
                <a:r>
                  <a:rPr lang="en-US" dirty="0"/>
                  <a:t>- an arbitrary set of features without the </a:t>
                </a:r>
                <a:r>
                  <a:rPr lang="en-US" dirty="0" err="1"/>
                  <a:t>i-th</a:t>
                </a:r>
                <a:r>
                  <a:rPr lang="en-US" dirty="0"/>
                  <a:t> feature</a:t>
                </a:r>
                <a:endParaRPr lang="en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88CC53-E356-80B0-5D5C-208C9251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651" y="9141116"/>
                <a:ext cx="7528813" cy="1107996"/>
              </a:xfrm>
              <a:prstGeom prst="rect">
                <a:avLst/>
              </a:prstGeom>
              <a:blipFill>
                <a:blip r:embed="rId8"/>
                <a:stretch>
                  <a:fillRect l="-3725" t="-13260" b="-237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1C2C196-EC45-4466-B826-6E2F3637E910}"/>
              </a:ext>
            </a:extLst>
          </p:cNvPr>
          <p:cNvSpPr/>
          <p:nvPr/>
        </p:nvSpPr>
        <p:spPr>
          <a:xfrm>
            <a:off x="741000" y="5278755"/>
            <a:ext cx="10743864" cy="6455284"/>
          </a:xfrm>
          <a:prstGeom prst="roundRect">
            <a:avLst>
              <a:gd name="adj" fmla="val 7278"/>
            </a:avLst>
          </a:prstGeom>
          <a:noFill/>
          <a:ln w="50800" cap="flat">
            <a:solidFill>
              <a:schemeClr val="accent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708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YS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3351843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Young&amp;&amp;Yandex">
  <a:themeElements>
    <a:clrScheme name="Young&amp;&amp;Yandex">
      <a:dk1>
        <a:srgbClr val="000000"/>
      </a:dk1>
      <a:lt1>
        <a:srgbClr val="070717"/>
      </a:lt1>
      <a:dk2>
        <a:srgbClr val="A7A7A7"/>
      </a:dk2>
      <a:lt2>
        <a:srgbClr val="070717"/>
      </a:lt2>
      <a:accent1>
        <a:srgbClr val="5950E2"/>
      </a:accent1>
      <a:accent2>
        <a:srgbClr val="FCCD00"/>
      </a:accent2>
      <a:accent3>
        <a:srgbClr val="FC401D"/>
      </a:accent3>
      <a:accent4>
        <a:srgbClr val="BCE400"/>
      </a:accent4>
      <a:accent5>
        <a:srgbClr val="C696E2"/>
      </a:accent5>
      <a:accent6>
        <a:srgbClr val="CAD3F1"/>
      </a:accent6>
      <a:hlink>
        <a:srgbClr val="0000FF"/>
      </a:hlink>
      <a:folHlink>
        <a:srgbClr val="FF00FF"/>
      </a:folHlink>
    </a:clrScheme>
    <a:fontScheme name="Young&amp;&amp;Yandex">
      <a:majorFont>
        <a:latin typeface="YS Text Bold"/>
        <a:ea typeface="YS Text Bold"/>
        <a:cs typeface="YS Text Bold"/>
      </a:majorFont>
      <a:minorFont>
        <a:latin typeface="YS Text Regular"/>
        <a:ea typeface="YS Text Regular"/>
        <a:cs typeface="YS Text Regular"/>
      </a:minorFont>
    </a:fontScheme>
    <a:fmtScheme name="Young&amp;&amp;Yande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708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S Tex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Y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Young&amp;&amp;Yandex">
  <a:themeElements>
    <a:clrScheme name="Young&amp;&amp;Yandex">
      <a:dk1>
        <a:srgbClr val="000000"/>
      </a:dk1>
      <a:lt1>
        <a:srgbClr val="070717"/>
      </a:lt1>
      <a:dk2>
        <a:srgbClr val="A7A7A7"/>
      </a:dk2>
      <a:lt2>
        <a:srgbClr val="070717"/>
      </a:lt2>
      <a:accent1>
        <a:srgbClr val="5950E2"/>
      </a:accent1>
      <a:accent2>
        <a:srgbClr val="FCCD00"/>
      </a:accent2>
      <a:accent3>
        <a:srgbClr val="FC401D"/>
      </a:accent3>
      <a:accent4>
        <a:srgbClr val="BCE400"/>
      </a:accent4>
      <a:accent5>
        <a:srgbClr val="C696E2"/>
      </a:accent5>
      <a:accent6>
        <a:srgbClr val="CAD3F1"/>
      </a:accent6>
      <a:hlink>
        <a:srgbClr val="0000FF"/>
      </a:hlink>
      <a:folHlink>
        <a:srgbClr val="FF00FF"/>
      </a:folHlink>
    </a:clrScheme>
    <a:fontScheme name="Young&amp;&amp;Yandex">
      <a:majorFont>
        <a:latin typeface="YS Text Bold"/>
        <a:ea typeface="YS Text Bold"/>
        <a:cs typeface="YS Text Bold"/>
      </a:majorFont>
      <a:minorFont>
        <a:latin typeface="YS Text Regular"/>
        <a:ea typeface="YS Text Regular"/>
        <a:cs typeface="YS Text Regular"/>
      </a:minorFont>
    </a:fontScheme>
    <a:fmtScheme name="Young&amp;&amp;Yande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708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S Tex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Y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Young&amp;&amp;Yandex">
  <a:themeElements>
    <a:clrScheme name="Young&amp;&amp;Yandex">
      <a:dk1>
        <a:srgbClr val="000000"/>
      </a:dk1>
      <a:lt1>
        <a:srgbClr val="FFFFFF"/>
      </a:lt1>
      <a:dk2>
        <a:srgbClr val="A7A7A7"/>
      </a:dk2>
      <a:lt2>
        <a:srgbClr val="070717"/>
      </a:lt2>
      <a:accent1>
        <a:srgbClr val="5950E2"/>
      </a:accent1>
      <a:accent2>
        <a:srgbClr val="FCCD00"/>
      </a:accent2>
      <a:accent3>
        <a:srgbClr val="FC401D"/>
      </a:accent3>
      <a:accent4>
        <a:srgbClr val="BCE400"/>
      </a:accent4>
      <a:accent5>
        <a:srgbClr val="C696E2"/>
      </a:accent5>
      <a:accent6>
        <a:srgbClr val="CAD3F1"/>
      </a:accent6>
      <a:hlink>
        <a:srgbClr val="0000FF"/>
      </a:hlink>
      <a:folHlink>
        <a:srgbClr val="FF00FF"/>
      </a:folHlink>
    </a:clrScheme>
    <a:fontScheme name="Young&amp;&amp;Yandex">
      <a:majorFont>
        <a:latin typeface="YS Text Bold"/>
        <a:ea typeface="YS Text Bold"/>
        <a:cs typeface="YS Text Bold"/>
      </a:majorFont>
      <a:minorFont>
        <a:latin typeface="YS Text Regular"/>
        <a:ea typeface="YS Text Regular"/>
        <a:cs typeface="YS Text Regular"/>
      </a:minorFont>
    </a:fontScheme>
    <a:fmtScheme name="Young&amp;&amp;Yande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708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YS Tex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Y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298</Words>
  <Application>Microsoft Office PowerPoint</Application>
  <PresentationFormat>Произвольный</PresentationFormat>
  <Paragraphs>61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Cambria Math</vt:lpstr>
      <vt:lpstr>Montserrat</vt:lpstr>
      <vt:lpstr>YS Text Bold</vt:lpstr>
      <vt:lpstr>YS Text Medium</vt:lpstr>
      <vt:lpstr>YS Text Regular</vt:lpstr>
      <vt:lpstr>Young&amp;&amp;Yandex</vt:lpstr>
      <vt:lpstr>1_Young&amp;&amp;Yandex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Egor</dc:creator>
  <cp:lastModifiedBy>k.vladislavaaa@outlook.com</cp:lastModifiedBy>
  <cp:revision>92</cp:revision>
  <dcterms:modified xsi:type="dcterms:W3CDTF">2023-11-28T09:53:03Z</dcterms:modified>
</cp:coreProperties>
</file>